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2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9F"/>
    <a:srgbClr val="DDDDDD"/>
    <a:srgbClr val="EAEAEA"/>
    <a:srgbClr val="FFF7EF"/>
    <a:srgbClr val="FFF2E5"/>
    <a:srgbClr val="BC2D00"/>
    <a:srgbClr val="CC330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53" autoAdjust="0"/>
    <p:restoredTop sz="94728" autoAdjust="0"/>
  </p:normalViewPr>
  <p:slideViewPr>
    <p:cSldViewPr>
      <p:cViewPr varScale="1">
        <p:scale>
          <a:sx n="70" d="100"/>
          <a:sy n="70" d="100"/>
        </p:scale>
        <p:origin x="-61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24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8089CC-B307-40ED-84AC-195255CB612B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647ACE-D01B-4C29-AAEF-FD3B35C116B0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8E399E-297D-46BE-BFE9-84EAEAA882A2}" type="slidenum">
              <a:rPr lang="ar-SA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 flipV="1">
            <a:off x="0" y="6858000"/>
            <a:ext cx="9144000" cy="10001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rgbClr val="5F5F5F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209" name="Picture 17" descr="00A4936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179388" y="333375"/>
            <a:ext cx="8556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همه ما خودمان را چنين متقاعد ميكنيم كه با ازدواج زندگي بهتري خواهيم داشت،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وقتي بچه دار شويم بهتر خواهد شد، و با به دنيا آمدن بچه</a:t>
            </a:r>
            <a:r>
              <a:rPr lang="fa-IR" b="1">
                <a:solidFill>
                  <a:srgbClr val="FFFFFF"/>
                </a:solidFill>
                <a:cs typeface="Arial" pitchFamily="34" charset="0"/>
              </a:rPr>
              <a:t>‌</a:t>
            </a:r>
            <a:r>
              <a:rPr lang="fa-IR" b="1">
                <a:solidFill>
                  <a:srgbClr val="FFFFFF"/>
                </a:solidFill>
                <a:cs typeface="Zar" pitchFamily="2" charset="-78"/>
              </a:rPr>
              <a:t>هاي بعدي زندگي بهتر...</a:t>
            </a:r>
            <a:endParaRPr lang="fa-IR" b="1" noProof="1">
              <a:solidFill>
                <a:srgbClr val="FFFFFF"/>
              </a:solidFill>
              <a:cs typeface="Zar" pitchFamily="2" charset="-78"/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1835150" y="1125538"/>
            <a:ext cx="60499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>
                <a:solidFill>
                  <a:srgbClr val="CC3300"/>
                </a:solidFill>
                <a:cs typeface="Zar" pitchFamily="2" charset="-78"/>
              </a:rPr>
              <a:t>ولي وقتي مي</a:t>
            </a:r>
            <a:r>
              <a:rPr lang="fa-IR" b="1">
                <a:solidFill>
                  <a:srgbClr val="CC3300"/>
                </a:solidFill>
                <a:cs typeface="Arial" pitchFamily="34" charset="0"/>
              </a:rPr>
              <a:t>‌</a:t>
            </a:r>
            <a:r>
              <a:rPr lang="fa-IR" b="1">
                <a:solidFill>
                  <a:srgbClr val="CC3300"/>
                </a:solidFill>
                <a:cs typeface="Zar" pitchFamily="2" charset="-78"/>
              </a:rPr>
              <a:t>بينيم كودكانمان به توجه مداوم نيازمندند، خسته ميشويم.</a:t>
            </a:r>
          </a:p>
          <a:p>
            <a:pPr algn="r" rtl="1"/>
            <a:r>
              <a:rPr lang="fa-IR" b="1">
                <a:solidFill>
                  <a:srgbClr val="CC3300"/>
                </a:solidFill>
                <a:cs typeface="Zar" pitchFamily="2" charset="-78"/>
              </a:rPr>
              <a:t>بهتر است صبر كنيم تا بزرگتر شوند.</a:t>
            </a:r>
            <a:r>
              <a:rPr lang="en-US">
                <a:solidFill>
                  <a:srgbClr val="CC3300"/>
                </a:solidFill>
                <a:cs typeface="Zar" pitchFamily="2" charset="-78"/>
              </a:rPr>
              <a:t> 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323850" y="1981200"/>
            <a:ext cx="70564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فرزندان ما كه به سن نوجواني ميرسند، باز كلافه ميشويم، چون دايم بايد با آنها سروكله بزنيم. مطمئناً وقتي بزرگتر شوند و به سنين بالاتر برسند، خوشبخت خواهيم شد.</a:t>
            </a:r>
            <a:endParaRPr lang="fa-IR" b="1" noProof="1">
              <a:solidFill>
                <a:srgbClr val="FFFFFF"/>
              </a:solidFill>
              <a:cs typeface="Zar" pitchFamily="2" charset="-78"/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0" y="3273425"/>
            <a:ext cx="4211638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با خود ميگوييم زندگي وقتي بهتر خواهد شد كه :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همسرمان رفتارش را عوض كند،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يك ماشين شيكتر داشته باشيم،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بچه هايمان ازدواج كنند،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به مرخصي برويم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و در نهايت بازنشسته شويم...</a:t>
            </a:r>
            <a:endParaRPr lang="fa-IR" b="1" noProof="1">
              <a:solidFill>
                <a:srgbClr val="FFFFFF"/>
              </a:solidFill>
              <a:cs typeface="Zar" pitchFamily="2" charset="-78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250825" y="5516563"/>
            <a:ext cx="87772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حقيقت اين است كه براي خوشبختي، هيچ زماني بهتر از همين الآن وجود ندارد. 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اگر الآن نه، پس كي؟ زندگي همواره پر از چالش است.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بهتر اين است كه اين واقعيت را بپذيريم و تصميم بگيريم كه با وجود همه اين مسائل، 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شاد و خوشبخت زندگي كنيم.</a:t>
            </a:r>
            <a:endParaRPr lang="fa-IR" b="1" noProof="1">
              <a:solidFill>
                <a:schemeClr val="bg1"/>
              </a:solidFill>
              <a:cs typeface="Zar" pitchFamily="2" charset="-78"/>
            </a:endParaRPr>
          </a:p>
        </p:txBody>
      </p:sp>
    </p:spTree>
  </p:cSld>
  <p:clrMapOvr>
    <a:masterClrMapping/>
  </p:clrMapOvr>
  <p:transition spd="slow">
    <p:sndAc>
      <p:stSnd loop="1">
        <p:snd r:embed="rId3" name="Chopin - Tristesse (piano)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0" grpId="0" autoUpdateAnimBg="0"/>
      <p:bldP spid="8211" grpId="0" autoUpdateAnimBg="0"/>
      <p:bldP spid="8212" grpId="0" autoUpdateAnimBg="0"/>
      <p:bldP spid="8213" grpId="0" autoUpdateAnimBg="0"/>
      <p:bldP spid="821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22" name="Picture 2" descr="00A4937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3419475" y="115888"/>
            <a:ext cx="5494338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خيالمان ميرسد كه زندگي، همان زندگي دلخواه،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موقعي شروع ميشود كه موانعي كه سر راهمان هستند ، كنار بروند: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	مشكلي كه هم اكنون با آن دست و پنجه نرم ميكنيم،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	كاري كه بايد تمام كنيم،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	زماني كه بايد براي كاري صرف كنيم،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	بدهي</a:t>
            </a:r>
            <a:r>
              <a:rPr lang="fa-IR" b="1">
                <a:solidFill>
                  <a:srgbClr val="FFFFFF"/>
                </a:solidFill>
                <a:cs typeface="Arial" pitchFamily="34" charset="0"/>
              </a:rPr>
              <a:t>‌</a:t>
            </a:r>
            <a:r>
              <a:rPr lang="fa-IR" b="1">
                <a:solidFill>
                  <a:srgbClr val="FFFFFF"/>
                </a:solidFill>
                <a:cs typeface="Zar" pitchFamily="2" charset="-78"/>
              </a:rPr>
              <a:t>هايي كه بايد پرداخت كنيم و ... 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بعد از آن زندگي ما، زيبا و لذت بخش خواهد بود!</a:t>
            </a:r>
            <a:r>
              <a:rPr lang="en-US">
                <a:cs typeface="Zar" pitchFamily="2" charset="-78"/>
              </a:rPr>
              <a:t> </a:t>
            </a:r>
            <a:endParaRPr lang="fa-IR">
              <a:cs typeface="Zar" pitchFamily="2" charset="-78"/>
            </a:endParaRP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250825" y="2268538"/>
            <a:ext cx="721677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بعد از آنكه همه اينها را تجربه كرديم،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تازه مي فهميم كه زندگي، همين چيزهايي است كه ما آنها را موانع مي</a:t>
            </a:r>
            <a:r>
              <a:rPr lang="fa-IR" b="1">
                <a:solidFill>
                  <a:srgbClr val="FFFFFF"/>
                </a:solidFill>
                <a:cs typeface="Arial" pitchFamily="34" charset="0"/>
              </a:rPr>
              <a:t>‌</a:t>
            </a:r>
            <a:r>
              <a:rPr lang="fa-IR" b="1">
                <a:solidFill>
                  <a:srgbClr val="FFFFFF"/>
                </a:solidFill>
                <a:cs typeface="Zar" pitchFamily="2" charset="-78"/>
              </a:rPr>
              <a:t>شناسيم.</a:t>
            </a:r>
            <a:r>
              <a:rPr lang="fr-FR">
                <a:cs typeface="Zar" pitchFamily="2" charset="-78"/>
              </a:rPr>
              <a:t> </a:t>
            </a:r>
            <a:endParaRPr lang="fa-IR">
              <a:cs typeface="Zar" pitchFamily="2" charset="-78"/>
            </a:endParaRPr>
          </a:p>
          <a:p>
            <a:pPr algn="r" rtl="1"/>
            <a:r>
              <a:rPr lang="fa-IR" b="1">
                <a:solidFill>
                  <a:srgbClr val="FF0000"/>
                </a:solidFill>
                <a:cs typeface="Zar" pitchFamily="2" charset="-78"/>
              </a:rPr>
              <a:t>اين بصيرت به ما ياري ميدهد تا دريابيم كه جاده</a:t>
            </a:r>
            <a:r>
              <a:rPr lang="fa-IR" b="1">
                <a:solidFill>
                  <a:srgbClr val="FF0000"/>
                </a:solidFill>
                <a:cs typeface="Arial" pitchFamily="34" charset="0"/>
              </a:rPr>
              <a:t>‌</a:t>
            </a:r>
            <a:r>
              <a:rPr lang="fa-IR" b="1">
                <a:solidFill>
                  <a:srgbClr val="FF0000"/>
                </a:solidFill>
                <a:cs typeface="Zar" pitchFamily="2" charset="-78"/>
              </a:rPr>
              <a:t>اي بسوي خوشبختي وجود ندارد.</a:t>
            </a:r>
            <a:endParaRPr lang="fa-IR" sz="1600" b="1" noProof="1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cs typeface="Zar" pitchFamily="2" charset="-78"/>
            </a:endParaRPr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2043113" y="3429000"/>
            <a:ext cx="5121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wrap="none" anchor="ctr">
            <a:spAutoFit/>
          </a:bodyPr>
          <a:lstStyle/>
          <a:p>
            <a:pPr algn="justLow" rtl="1"/>
            <a:r>
              <a:rPr lang="fa-IR" sz="3200" b="1">
                <a:solidFill>
                  <a:srgbClr val="0033CC"/>
                </a:solidFill>
                <a:cs typeface="Zar" pitchFamily="2" charset="-78"/>
              </a:rPr>
              <a:t>خوشبختي، خودٍ همين جاده است.</a:t>
            </a:r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2093913" y="4516438"/>
            <a:ext cx="6665912" cy="2225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28398" dir="3806097" algn="ctr" rotWithShape="0">
              <a:srgbClr val="FF0000"/>
            </a:outerShdw>
          </a:effectLst>
        </p:spPr>
        <p:txBody>
          <a:bodyPr wrap="none" anchor="ctr">
            <a:spAutoFit/>
          </a:bodyPr>
          <a:lstStyle/>
          <a:p>
            <a:pPr algn="r" rtl="1"/>
            <a:r>
              <a:rPr lang="fa-IR" sz="2000" b="1">
                <a:solidFill>
                  <a:schemeClr val="bg1"/>
                </a:solidFill>
                <a:cs typeface="Zar" pitchFamily="2" charset="-78"/>
              </a:rPr>
              <a:t>پس بياييد از هر لحظه لذت ببريم.</a:t>
            </a:r>
            <a:endParaRPr lang="en-US" sz="2000" b="1">
              <a:solidFill>
                <a:schemeClr val="bg1"/>
              </a:solidFill>
              <a:cs typeface="Zar" pitchFamily="2" charset="-78"/>
            </a:endParaRPr>
          </a:p>
          <a:p>
            <a:pPr algn="r" rtl="1"/>
            <a:r>
              <a:rPr lang="fa-IR" sz="2000" b="1">
                <a:solidFill>
                  <a:schemeClr val="bg1"/>
                </a:solidFill>
                <a:cs typeface="Zar" pitchFamily="2" charset="-78"/>
              </a:rPr>
              <a:t>براي آغاز يك زندگي شاد و سعادتمند لازم نيست كه در انتظار بنشينيم: </a:t>
            </a:r>
          </a:p>
          <a:p>
            <a:pPr algn="r" rtl="1"/>
            <a:r>
              <a:rPr lang="fa-IR" sz="2000" b="1">
                <a:solidFill>
                  <a:schemeClr val="bg1"/>
                </a:solidFill>
                <a:cs typeface="Zar" pitchFamily="2" charset="-78"/>
              </a:rPr>
              <a:t>در انتظار فارغ التحصيلي، بازگشت به دانشگاه، كاهش وزن ، افزايش وزن، </a:t>
            </a:r>
          </a:p>
          <a:p>
            <a:pPr algn="r" rtl="1"/>
            <a:r>
              <a:rPr lang="fa-IR" sz="2000" b="1">
                <a:solidFill>
                  <a:schemeClr val="bg1"/>
                </a:solidFill>
                <a:cs typeface="Zar" pitchFamily="2" charset="-78"/>
              </a:rPr>
              <a:t>شروع به كار، ازدواج، شروع تعطيلات، صبح جمعه، </a:t>
            </a:r>
          </a:p>
          <a:p>
            <a:pPr algn="r" rtl="1"/>
            <a:r>
              <a:rPr lang="fa-IR" sz="2000" b="1">
                <a:solidFill>
                  <a:schemeClr val="bg1"/>
                </a:solidFill>
                <a:cs typeface="Zar" pitchFamily="2" charset="-78"/>
              </a:rPr>
              <a:t>در انتظار دريافت وام جديد، خريد يك ماشين نو، باز پرداخت قسطها، </a:t>
            </a:r>
          </a:p>
          <a:p>
            <a:pPr algn="r" rtl="1"/>
            <a:r>
              <a:rPr lang="fa-IR" sz="2000" b="1">
                <a:solidFill>
                  <a:schemeClr val="bg1"/>
                </a:solidFill>
                <a:cs typeface="Zar" pitchFamily="2" charset="-78"/>
              </a:rPr>
              <a:t>بهار و تابستان و پاييز و زمستان، </a:t>
            </a:r>
          </a:p>
          <a:p>
            <a:pPr algn="r" rtl="1"/>
            <a:r>
              <a:rPr lang="fa-IR" sz="2000" b="1">
                <a:solidFill>
                  <a:schemeClr val="bg1"/>
                </a:solidFill>
                <a:cs typeface="Zar" pitchFamily="2" charset="-78"/>
              </a:rPr>
              <a:t>اول برج، پخش فيلم مورد نظرمان از تلويزيون، مردن، تولد مجدد و...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tmFilter="0,0; .5, 1; 1, 1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autoUpdateAnimBg="0"/>
      <p:bldP spid="81924" grpId="0" autoUpdateAnimBg="0"/>
      <p:bldP spid="81926" grpId="0"/>
      <p:bldP spid="819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5938838" y="620713"/>
            <a:ext cx="32051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a-IR" sz="1600" b="1" noProof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323850" y="1773238"/>
            <a:ext cx="48244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fa-IR" sz="1600" b="1" noProof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82951" name="Rectangle 7"/>
          <p:cNvSpPr>
            <a:spLocks noChangeArrowheads="1"/>
          </p:cNvSpPr>
          <p:nvPr/>
        </p:nvSpPr>
        <p:spPr bwMode="auto">
          <a:xfrm>
            <a:off x="2051050" y="620713"/>
            <a:ext cx="5065713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>
            <a:spAutoFit/>
          </a:bodyPr>
          <a:lstStyle/>
          <a:p>
            <a:pPr algn="ctr" rtl="1"/>
            <a:r>
              <a:rPr lang="fa-IR" sz="2800" b="1">
                <a:solidFill>
                  <a:schemeClr val="bg1"/>
                </a:solidFill>
                <a:cs typeface="Zar" pitchFamily="2" charset="-78"/>
              </a:rPr>
              <a:t>خوشبختي يك سفر است، نه يك مقصد.</a:t>
            </a:r>
            <a:endParaRPr lang="en-US" sz="2800">
              <a:solidFill>
                <a:schemeClr val="bg1"/>
              </a:solidFill>
              <a:cs typeface="Zar" pitchFamily="2" charset="-78"/>
            </a:endParaRPr>
          </a:p>
          <a:p>
            <a:pPr algn="ctr" rtl="1"/>
            <a:r>
              <a:rPr lang="fa-IR" sz="2800" b="1">
                <a:solidFill>
                  <a:schemeClr val="bg1"/>
                </a:solidFill>
                <a:cs typeface="Zar" pitchFamily="2" charset="-78"/>
              </a:rPr>
              <a:t>هيچ زماني بهتر از </a:t>
            </a:r>
          </a:p>
          <a:p>
            <a:pPr algn="ctr" rtl="1"/>
            <a:r>
              <a:rPr lang="fa-IR" sz="2800" b="1">
                <a:solidFill>
                  <a:schemeClr val="bg1"/>
                </a:solidFill>
                <a:cs typeface="Zar" pitchFamily="2" charset="-78"/>
              </a:rPr>
              <a:t>همين لحظه </a:t>
            </a:r>
          </a:p>
          <a:p>
            <a:pPr algn="ctr" rtl="1"/>
            <a:r>
              <a:rPr lang="fa-IR" sz="2800" b="1">
                <a:solidFill>
                  <a:schemeClr val="bg1"/>
                </a:solidFill>
                <a:cs typeface="Zar" pitchFamily="2" charset="-78"/>
              </a:rPr>
              <a:t>براي شاد بودن وجود ندارد.</a:t>
            </a:r>
            <a:endParaRPr lang="en-US" sz="2800">
              <a:solidFill>
                <a:schemeClr val="bg1"/>
              </a:solidFill>
              <a:cs typeface="Zar" pitchFamily="2" charset="-78"/>
            </a:endParaRPr>
          </a:p>
          <a:p>
            <a:pPr algn="ctr" rtl="1"/>
            <a:r>
              <a:rPr lang="fa-IR" sz="2800" b="1">
                <a:solidFill>
                  <a:schemeClr val="bg1"/>
                </a:solidFill>
                <a:cs typeface="Zar" pitchFamily="2" charset="-78"/>
              </a:rPr>
              <a:t>زندگي كنيد و از حال لذت ببريد.</a:t>
            </a:r>
          </a:p>
        </p:txBody>
      </p:sp>
      <p:sp>
        <p:nvSpPr>
          <p:cNvPr id="82952" name="Rectangle 8"/>
          <p:cNvSpPr>
            <a:spLocks noChangeArrowheads="1"/>
          </p:cNvSpPr>
          <p:nvPr/>
        </p:nvSpPr>
        <p:spPr bwMode="auto">
          <a:xfrm>
            <a:off x="2051050" y="4175125"/>
            <a:ext cx="6781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>
            <a:spAutoFit/>
          </a:bodyPr>
          <a:lstStyle/>
          <a:p>
            <a:pPr marL="342900" indent="-342900" algn="r" rtl="1">
              <a:tabLst>
                <a:tab pos="457200" algn="l"/>
              </a:tabLst>
            </a:pPr>
            <a:r>
              <a:rPr lang="fa-IR" sz="2400" b="1">
                <a:solidFill>
                  <a:srgbClr val="CC3300"/>
                </a:solidFill>
                <a:cs typeface="Zar" pitchFamily="2" charset="-78"/>
              </a:rPr>
              <a:t>اكنون فكر كنيد و سعي كنيد به سؤالات زير پاسخ دهيد:</a:t>
            </a:r>
            <a:endParaRPr lang="en-US" sz="2400" b="1">
              <a:solidFill>
                <a:srgbClr val="CC3300"/>
              </a:solidFill>
              <a:cs typeface="Zar" pitchFamily="2" charset="-78"/>
            </a:endParaRPr>
          </a:p>
          <a:p>
            <a:pPr marL="342900" indent="-342900" algn="r" rtl="1">
              <a:buFontTx/>
              <a:buAutoNum type="arabicPeriod"/>
              <a:tabLst>
                <a:tab pos="457200" algn="l"/>
              </a:tabLst>
            </a:pPr>
            <a:r>
              <a:rPr lang="fa-IR" sz="2400" b="1">
                <a:solidFill>
                  <a:srgbClr val="CC3300"/>
                </a:solidFill>
                <a:cs typeface="Zar" pitchFamily="2" charset="-78"/>
              </a:rPr>
              <a:t>پنج نفر از ثروتمندترين مردم جهان را نام ببريد.</a:t>
            </a:r>
            <a:endParaRPr lang="en-US" sz="2400" b="1">
              <a:solidFill>
                <a:srgbClr val="CC3300"/>
              </a:solidFill>
              <a:cs typeface="Zar" pitchFamily="2" charset="-78"/>
            </a:endParaRPr>
          </a:p>
          <a:p>
            <a:pPr marL="342900" indent="-342900" algn="r" rtl="1">
              <a:buFontTx/>
              <a:buAutoNum type="arabicPeriod"/>
              <a:tabLst>
                <a:tab pos="457200" algn="l"/>
              </a:tabLst>
            </a:pPr>
            <a:r>
              <a:rPr lang="fa-IR" sz="2400" b="1">
                <a:solidFill>
                  <a:srgbClr val="CC3300"/>
                </a:solidFill>
                <a:cs typeface="Zar" pitchFamily="2" charset="-78"/>
              </a:rPr>
              <a:t>برنده</a:t>
            </a:r>
            <a:r>
              <a:rPr lang="fa-IR" sz="2400" b="1">
                <a:solidFill>
                  <a:srgbClr val="CC3300"/>
                </a:solidFill>
                <a:cs typeface="Arial" pitchFamily="34" charset="0"/>
              </a:rPr>
              <a:t>‌</a:t>
            </a:r>
            <a:r>
              <a:rPr lang="fa-IR" sz="2400" b="1">
                <a:solidFill>
                  <a:srgbClr val="CC3300"/>
                </a:solidFill>
                <a:cs typeface="Zar" pitchFamily="2" charset="-78"/>
              </a:rPr>
              <a:t>هاي پنج جام جهاني آخر را نام ببريد.</a:t>
            </a:r>
            <a:endParaRPr lang="en-US" sz="2400" b="1">
              <a:solidFill>
                <a:srgbClr val="CC3300"/>
              </a:solidFill>
              <a:cs typeface="Zar" pitchFamily="2" charset="-78"/>
            </a:endParaRPr>
          </a:p>
          <a:p>
            <a:pPr marL="342900" indent="-342900" algn="r" rtl="1">
              <a:buFontTx/>
              <a:buAutoNum type="arabicPeriod"/>
              <a:tabLst>
                <a:tab pos="457200" algn="l"/>
              </a:tabLst>
            </a:pPr>
            <a:r>
              <a:rPr lang="fa-IR" sz="2400" b="1">
                <a:solidFill>
                  <a:srgbClr val="CC3300"/>
                </a:solidFill>
                <a:cs typeface="Zar" pitchFamily="2" charset="-78"/>
              </a:rPr>
              <a:t>آخرين ده نفري كه جايزه نوبل را بردند چه كساني هستند؟</a:t>
            </a:r>
            <a:endParaRPr lang="en-US" sz="2400" b="1">
              <a:solidFill>
                <a:srgbClr val="CC3300"/>
              </a:solidFill>
              <a:cs typeface="Zar" pitchFamily="2" charset="-78"/>
            </a:endParaRPr>
          </a:p>
          <a:p>
            <a:pPr marL="342900" indent="-342900" algn="r" rtl="1">
              <a:buFontTx/>
              <a:buAutoNum type="arabicPeriod"/>
              <a:tabLst>
                <a:tab pos="457200" algn="l"/>
              </a:tabLst>
            </a:pPr>
            <a:r>
              <a:rPr lang="fa-IR" sz="2400" b="1">
                <a:solidFill>
                  <a:srgbClr val="CC3300"/>
                </a:solidFill>
                <a:cs typeface="Zar" pitchFamily="2" charset="-78"/>
              </a:rPr>
              <a:t>آخرين ده بازيگر برتر اسكار را نام ببريد.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1" grpId="0"/>
      <p:bldP spid="829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3970" name="Picture 2" descr="00A4939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4160838" y="115888"/>
            <a:ext cx="470217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نميتوانيد پاسخ دهيد؟ نسبتاً مشكل است، اينطور نيست؟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نگران نباشيد، هيچ كس اين اسامي را به خاطر نمي آورد.</a:t>
            </a:r>
            <a:endParaRPr lang="en-US" b="1">
              <a:solidFill>
                <a:srgbClr val="FFFFFF"/>
              </a:solidFill>
              <a:cs typeface="Zar" pitchFamily="2" charset="-78"/>
            </a:endParaRPr>
          </a:p>
          <a:p>
            <a:pPr algn="r" rtl="1"/>
            <a:endParaRPr lang="fa-IR" b="1">
              <a:solidFill>
                <a:srgbClr val="FFFFFF"/>
              </a:solidFill>
              <a:cs typeface="Zar" pitchFamily="2" charset="-78"/>
            </a:endParaRP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روزهاي تشويق به پايان ميرسد!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نشانهاي افتخار خاك مي گيرند! </a:t>
            </a: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برندگان به زودي فراموش ميشوند!</a:t>
            </a:r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323850" y="1989138"/>
            <a:ext cx="7107238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>
            <a:spAutoFit/>
          </a:bodyPr>
          <a:lstStyle/>
          <a:p>
            <a:pPr marL="342900" indent="-342900" algn="r" rtl="1">
              <a:tabLst>
                <a:tab pos="457200" algn="l"/>
              </a:tabLst>
            </a:pPr>
            <a:r>
              <a:rPr lang="fa-IR" b="1">
                <a:solidFill>
                  <a:schemeClr val="bg1"/>
                </a:solidFill>
                <a:cs typeface="Zar" pitchFamily="2" charset="-78"/>
              </a:rPr>
              <a:t>اكنون به اين سؤالها پاسخ دهيد:</a:t>
            </a:r>
            <a:endParaRPr lang="en-US" b="1">
              <a:solidFill>
                <a:schemeClr val="bg1"/>
              </a:solidFill>
              <a:cs typeface="Zar" pitchFamily="2" charset="-78"/>
            </a:endParaRPr>
          </a:p>
          <a:p>
            <a:pPr marL="342900" indent="-342900" algn="r" rtl="1">
              <a:buFontTx/>
              <a:buAutoNum type="arabicPeriod"/>
              <a:tabLst>
                <a:tab pos="457200" algn="l"/>
              </a:tabLst>
            </a:pPr>
            <a:r>
              <a:rPr lang="fa-IR" b="1">
                <a:solidFill>
                  <a:schemeClr val="bg1"/>
                </a:solidFill>
                <a:cs typeface="Zar" pitchFamily="2" charset="-78"/>
              </a:rPr>
              <a:t>نام سه معلم خود را كه در تربيت شما مؤثر بوده‌اند ، بگوييد.</a:t>
            </a:r>
            <a:endParaRPr lang="en-US" b="1">
              <a:solidFill>
                <a:schemeClr val="bg1"/>
              </a:solidFill>
              <a:cs typeface="Zar" pitchFamily="2" charset="-78"/>
            </a:endParaRPr>
          </a:p>
          <a:p>
            <a:pPr marL="342900" indent="-342900" algn="r" rtl="1">
              <a:buFontTx/>
              <a:buAutoNum type="arabicPeriod"/>
              <a:tabLst>
                <a:tab pos="457200" algn="l"/>
              </a:tabLst>
            </a:pPr>
            <a:r>
              <a:rPr lang="fa-IR" b="1">
                <a:solidFill>
                  <a:schemeClr val="bg1"/>
                </a:solidFill>
                <a:cs typeface="Zar" pitchFamily="2" charset="-78"/>
              </a:rPr>
              <a:t>سه نفر از دوستان خود را كه در مواقع نياز به شما كمك كردند، نام ببريد.</a:t>
            </a:r>
            <a:endParaRPr lang="en-US" b="1">
              <a:solidFill>
                <a:schemeClr val="bg1"/>
              </a:solidFill>
              <a:cs typeface="Zar" pitchFamily="2" charset="-78"/>
            </a:endParaRPr>
          </a:p>
          <a:p>
            <a:pPr marL="342900" indent="-342900" algn="r" rtl="1">
              <a:buFontTx/>
              <a:buAutoNum type="arabicPeriod"/>
              <a:tabLst>
                <a:tab pos="457200" algn="l"/>
              </a:tabLst>
            </a:pPr>
            <a:r>
              <a:rPr lang="fa-IR" b="1">
                <a:solidFill>
                  <a:schemeClr val="bg1"/>
                </a:solidFill>
                <a:cs typeface="Zar" pitchFamily="2" charset="-78"/>
              </a:rPr>
              <a:t>افرادي كه با مهربانيهايشان احساس گرم زندگي را به شما بخشيده‌اند، به ياد بياوريد.</a:t>
            </a:r>
            <a:endParaRPr lang="en-US" b="1">
              <a:solidFill>
                <a:schemeClr val="bg1"/>
              </a:solidFill>
              <a:cs typeface="Zar" pitchFamily="2" charset="-78"/>
            </a:endParaRPr>
          </a:p>
          <a:p>
            <a:pPr marL="342900" indent="-342900" algn="r" rtl="1">
              <a:buFontTx/>
              <a:buAutoNum type="arabicPeriod"/>
              <a:tabLst>
                <a:tab pos="457200" algn="l"/>
              </a:tabLst>
            </a:pPr>
            <a:r>
              <a:rPr lang="fa-IR" b="1">
                <a:solidFill>
                  <a:schemeClr val="bg1"/>
                </a:solidFill>
                <a:cs typeface="Zar" pitchFamily="2" charset="-78"/>
              </a:rPr>
              <a:t>پنج نفر را كه از هم صحبتي با آنها لذت ميبريد، نام ببريد.</a:t>
            </a:r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2941638" y="3500438"/>
            <a:ext cx="582453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wrap="none" anchor="ctr">
            <a:spAutoFit/>
          </a:bodyPr>
          <a:lstStyle/>
          <a:p>
            <a:pPr algn="justLow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حالا ساده تر شد، اينطور نيست؟ </a:t>
            </a:r>
          </a:p>
          <a:p>
            <a:pPr algn="justLow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افرادي كه به زندگي شما معني بخشيده‌اند، ارتباطي با "ترين‌ها" ندارند،</a:t>
            </a:r>
          </a:p>
          <a:p>
            <a:pPr algn="justLow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ثروت بيشتري ندارند، بهترين جوايز را نبرده‌اند، ...   </a:t>
            </a:r>
          </a:p>
          <a:p>
            <a:pPr algn="justLow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آنها كساني هستند كه به فكر شما هستند، مراقب شما هستند، </a:t>
            </a:r>
          </a:p>
          <a:p>
            <a:pPr algn="justLow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همانهايي كه در همه شرايط، كنار شما ميمانند .</a:t>
            </a:r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2195513" y="5373688"/>
            <a:ext cx="47402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>
            <a:spAutoFit/>
          </a:bodyPr>
          <a:lstStyle/>
          <a:p>
            <a:pPr algn="r" rtl="1"/>
            <a:r>
              <a:rPr lang="fa-IR" sz="2400" b="1">
                <a:solidFill>
                  <a:srgbClr val="FFFFFF"/>
                </a:solidFill>
                <a:cs typeface="Zar" pitchFamily="2" charset="-78"/>
              </a:rPr>
              <a:t>كمي بيانديشيد. زندگي خيلي كوتاه است.</a:t>
            </a:r>
            <a:endParaRPr lang="en-US" sz="2400" b="1">
              <a:solidFill>
                <a:srgbClr val="FFFFFF"/>
              </a:solidFill>
              <a:cs typeface="Zar" pitchFamily="2" charset="-78"/>
            </a:endParaRPr>
          </a:p>
          <a:p>
            <a:pPr algn="r" rtl="1"/>
            <a:r>
              <a:rPr lang="fa-IR" sz="2400" b="1">
                <a:solidFill>
                  <a:srgbClr val="FFFFFF"/>
                </a:solidFill>
                <a:cs typeface="Zar" pitchFamily="2" charset="-78"/>
              </a:rPr>
              <a:t>و شما در كدام ليست قرار داريد؟ نميدانيد؟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3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5" grpId="0"/>
      <p:bldP spid="83976" grpId="0"/>
      <p:bldP spid="83977" grpId="0"/>
      <p:bldP spid="839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4994" name="Picture 2" descr="00A4938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</p:spPr>
      </p:pic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1952625" y="260350"/>
            <a:ext cx="64738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اجازه دهيد كمكتان كنم.</a:t>
            </a:r>
            <a:endParaRPr lang="en-US" b="1">
              <a:solidFill>
                <a:schemeClr val="bg1"/>
              </a:solidFill>
              <a:cs typeface="Zar" pitchFamily="2" charset="-78"/>
            </a:endParaRP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شما در زمره مشهورترين نيستيد...، 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اما از جمله كساني هستيد كه براي درميان گذاشتن اين پيام در خاطرمن بوديد.</a:t>
            </a:r>
          </a:p>
        </p:txBody>
      </p:sp>
      <p:sp>
        <p:nvSpPr>
          <p:cNvPr id="85001" name="Rectangle 9"/>
          <p:cNvSpPr>
            <a:spLocks noChangeArrowheads="1"/>
          </p:cNvSpPr>
          <p:nvPr/>
        </p:nvSpPr>
        <p:spPr bwMode="auto">
          <a:xfrm>
            <a:off x="684213" y="1268413"/>
            <a:ext cx="7383462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>
            <a:spAutoFit/>
          </a:bodyPr>
          <a:lstStyle/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مدتي پيش، در المپيك سياتل،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9 ورزشكار دو و ميداني كه هركدام گرفتار نوعي عقب ماندگي جسمي يا روحي بودند،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بر روي خط شروع مسابقه دو 100 متر ايستادند، 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مسابقه با صداي شليك تفنگ، شروع شد. 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هيچكس ، آنچنان دونده نبود، اما هر نفر ميخواست كه در مسابقه شركت كند و برنده شود.</a:t>
            </a:r>
            <a:r>
              <a:rPr lang="en-US" b="1">
                <a:solidFill>
                  <a:schemeClr val="bg1"/>
                </a:solidFill>
                <a:cs typeface="Zar" pitchFamily="2" charset="-78"/>
              </a:rPr>
              <a:t> </a:t>
            </a:r>
          </a:p>
        </p:txBody>
      </p:sp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2555875" y="2997200"/>
            <a:ext cx="583247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>
            <a:spAutoFit/>
          </a:bodyPr>
          <a:lstStyle/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آنها در رديفهاي سه تايي شروع به دويدن كردند،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پسري پايش لغزيد ، چند معلق زد</a:t>
            </a:r>
            <a:r>
              <a:rPr lang="fa-IR" b="1">
                <a:cs typeface="Zar" pitchFamily="2" charset="-78"/>
              </a:rPr>
              <a:t> </a:t>
            </a:r>
            <a:r>
              <a:rPr lang="fa-IR" b="1">
                <a:solidFill>
                  <a:schemeClr val="bg1"/>
                </a:solidFill>
                <a:cs typeface="Zar" pitchFamily="2" charset="-78"/>
              </a:rPr>
              <a:t>و به زمين افتاد، و شروع به گريه‌ كرد.</a:t>
            </a:r>
            <a:endParaRPr lang="en-US" b="1">
              <a:solidFill>
                <a:schemeClr val="bg1"/>
              </a:solidFill>
              <a:cs typeface="Zar" pitchFamily="2" charset="-78"/>
            </a:endParaRP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هشت نفر ديگر صداي گريه او را شنيدند.</a:t>
            </a:r>
            <a:endParaRPr lang="en-US" b="1">
              <a:solidFill>
                <a:schemeClr val="bg1"/>
              </a:solidFill>
              <a:cs typeface="Zar" pitchFamily="2" charset="-78"/>
            </a:endParaRP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حركت خود را كند كرده و از پشت سر به او نگاه كردند...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ايستادند و به عقب برگشتند... همگي...</a:t>
            </a:r>
            <a:r>
              <a:rPr lang="en-US" b="1">
                <a:solidFill>
                  <a:schemeClr val="bg1"/>
                </a:solidFill>
                <a:cs typeface="Zar" pitchFamily="2" charset="-78"/>
              </a:rPr>
              <a:t> </a:t>
            </a:r>
          </a:p>
        </p:txBody>
      </p:sp>
      <p:sp>
        <p:nvSpPr>
          <p:cNvPr id="85003" name="Rectangle 11"/>
          <p:cNvSpPr>
            <a:spLocks noChangeArrowheads="1"/>
          </p:cNvSpPr>
          <p:nvPr/>
        </p:nvSpPr>
        <p:spPr bwMode="auto">
          <a:xfrm>
            <a:off x="971550" y="4797425"/>
            <a:ext cx="53895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>
            <a:spAutoFit/>
          </a:bodyPr>
          <a:lstStyle/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دختري كه دچار  سندرم دان (ناتواني ذهني) بود كنارش نشست، </a:t>
            </a:r>
          </a:p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او را بغل كرد و پرسيد "بهتر شدي ؟"</a:t>
            </a:r>
            <a:endParaRPr lang="en-US" b="1">
              <a:solidFill>
                <a:schemeClr val="bg1"/>
              </a:solidFill>
              <a:cs typeface="Zar" pitchFamily="2" charset="-78"/>
            </a:endParaRPr>
          </a:p>
          <a:p>
            <a:pPr algn="r" rtl="1"/>
            <a:r>
              <a:rPr lang="fa-IR" b="1">
                <a:solidFill>
                  <a:srgbClr val="FFFFFF"/>
                </a:solidFill>
                <a:cs typeface="Zar" pitchFamily="2" charset="-78"/>
              </a:rPr>
              <a:t>پس از آن هر 9 نفر دوشادوش يكديگر تا خط پايان گام برداشتند.</a:t>
            </a:r>
          </a:p>
        </p:txBody>
      </p:sp>
      <p:sp>
        <p:nvSpPr>
          <p:cNvPr id="85004" name="Rectangle 12"/>
          <p:cNvSpPr>
            <a:spLocks noChangeArrowheads="1"/>
          </p:cNvSpPr>
          <p:nvPr/>
        </p:nvSpPr>
        <p:spPr bwMode="auto">
          <a:xfrm>
            <a:off x="838200" y="6092825"/>
            <a:ext cx="7004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 rtl="1"/>
            <a:r>
              <a:rPr lang="fa-IR" b="1">
                <a:solidFill>
                  <a:schemeClr val="bg1"/>
                </a:solidFill>
                <a:cs typeface="Zar" pitchFamily="2" charset="-78"/>
              </a:rPr>
              <a:t>تمام جمعيت روي پا ايستاده و كف زدند. اين تشويقها مدت زيادي طول كشيد.</a:t>
            </a:r>
            <a:r>
              <a:rPr lang="en-US" b="1">
                <a:solidFill>
                  <a:schemeClr val="bg1"/>
                </a:solidFill>
                <a:cs typeface="Zar" pitchFamily="2" charset="-78"/>
              </a:rPr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0" grpId="0"/>
      <p:bldP spid="85001" grpId="0"/>
      <p:bldP spid="85002" grpId="0"/>
      <p:bldP spid="85003" grpId="0"/>
      <p:bldP spid="850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6018" name="Picture 2" descr="00A493C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6025" name="Rectangle 9"/>
          <p:cNvSpPr>
            <a:spLocks noChangeArrowheads="1"/>
          </p:cNvSpPr>
          <p:nvPr/>
        </p:nvSpPr>
        <p:spPr bwMode="auto">
          <a:xfrm>
            <a:off x="2497138" y="390525"/>
            <a:ext cx="6418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rtl="1"/>
            <a:r>
              <a:rPr lang="fa-IR" sz="2000" b="1">
                <a:solidFill>
                  <a:schemeClr val="bg1"/>
                </a:solidFill>
                <a:cs typeface="Zar" pitchFamily="2" charset="-78"/>
              </a:rPr>
              <a:t>شاهدان اين ماجرا، هنوز هم در باره اين موضوع صحبت ميكنند. چرا؟</a:t>
            </a:r>
            <a:r>
              <a:rPr lang="en-US" sz="2000" b="1">
                <a:solidFill>
                  <a:schemeClr val="bg1"/>
                </a:solidFill>
                <a:cs typeface="Zar" pitchFamily="2" charset="-78"/>
              </a:rPr>
              <a:t> </a:t>
            </a:r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966788" y="1035050"/>
            <a:ext cx="6588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 rtl="1"/>
            <a:r>
              <a:rPr lang="fa-IR" sz="2400" b="1">
                <a:solidFill>
                  <a:schemeClr val="bg1"/>
                </a:solidFill>
                <a:cs typeface="Zar" pitchFamily="2" charset="-78"/>
              </a:rPr>
              <a:t>زيرا از اعماق درونمان ميدانيم كه </a:t>
            </a:r>
          </a:p>
          <a:p>
            <a:pPr algn="r" rtl="1"/>
            <a:r>
              <a:rPr lang="fa-IR" sz="2400" b="1">
                <a:solidFill>
                  <a:schemeClr val="bg1"/>
                </a:solidFill>
                <a:cs typeface="Zar" pitchFamily="2" charset="-78"/>
              </a:rPr>
              <a:t>در زندگي چيزي مهمتر از برنده شدن خودمان وجود دارد.</a:t>
            </a:r>
            <a:r>
              <a:rPr lang="en-US" sz="2400" b="1">
                <a:solidFill>
                  <a:schemeClr val="bg1"/>
                </a:solidFill>
                <a:cs typeface="Zar" pitchFamily="2" charset="-78"/>
              </a:rPr>
              <a:t> </a:t>
            </a:r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331788" y="2238375"/>
            <a:ext cx="84280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wrap="none" anchor="ctr">
            <a:spAutoFit/>
          </a:bodyPr>
          <a:lstStyle/>
          <a:p>
            <a:pPr algn="r" rtl="1"/>
            <a:r>
              <a:rPr lang="fa-IR" sz="2400" b="1">
                <a:solidFill>
                  <a:srgbClr val="FFFF00"/>
                </a:solidFill>
                <a:cs typeface="Zar" pitchFamily="2" charset="-78"/>
              </a:rPr>
              <a:t>مهمترين چيز در زندگي، كمك به سايرين براي برنده شدن است. </a:t>
            </a:r>
          </a:p>
          <a:p>
            <a:pPr algn="r" rtl="1"/>
            <a:r>
              <a:rPr lang="fa-IR" sz="2400" b="1">
                <a:solidFill>
                  <a:srgbClr val="FFFF00"/>
                </a:solidFill>
                <a:cs typeface="Zar" pitchFamily="2" charset="-78"/>
              </a:rPr>
              <a:t>حتي اگر به قيمت آهسته تر رفتن و تغيير در نتيجه مسابقه اي باشد كه ما در آن</a:t>
            </a:r>
          </a:p>
          <a:p>
            <a:pPr algn="r" rtl="1"/>
            <a:r>
              <a:rPr lang="fa-IR" sz="2400" b="1">
                <a:solidFill>
                  <a:srgbClr val="FFFF00"/>
                </a:solidFill>
                <a:cs typeface="Zar" pitchFamily="2" charset="-78"/>
              </a:rPr>
              <a:t>شركت داريم.</a:t>
            </a:r>
            <a:r>
              <a:rPr lang="en-US" sz="2400" b="1">
                <a:solidFill>
                  <a:srgbClr val="FFFF00"/>
                </a:solidFill>
                <a:cs typeface="Zar" pitchFamily="2" charset="-78"/>
              </a:rPr>
              <a:t> </a:t>
            </a:r>
          </a:p>
        </p:txBody>
      </p:sp>
      <p:sp>
        <p:nvSpPr>
          <p:cNvPr id="86028" name="Rectangle 12"/>
          <p:cNvSpPr>
            <a:spLocks noChangeArrowheads="1"/>
          </p:cNvSpPr>
          <p:nvPr/>
        </p:nvSpPr>
        <p:spPr bwMode="auto">
          <a:xfrm>
            <a:off x="317500" y="3933825"/>
            <a:ext cx="82169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Low" rtl="1"/>
            <a:r>
              <a:rPr lang="fa-IR" sz="2400" b="1">
                <a:solidFill>
                  <a:schemeClr val="bg1"/>
                </a:solidFill>
                <a:cs typeface="Zar" pitchFamily="2" charset="-78"/>
              </a:rPr>
              <a:t>اگراين پيام را با عزيزانمان درميان بگذاريم،</a:t>
            </a:r>
          </a:p>
          <a:p>
            <a:pPr algn="justLow" rtl="1"/>
            <a:r>
              <a:rPr lang="fa-IR" sz="2400" b="1">
                <a:solidFill>
                  <a:schemeClr val="bg1"/>
                </a:solidFill>
                <a:cs typeface="Zar" pitchFamily="2" charset="-78"/>
              </a:rPr>
              <a:t>شايد موفق شويم تا قلبمان را تغيير دهيم، شايد هم قلب شخص ديگري را، ...</a:t>
            </a:r>
          </a:p>
        </p:txBody>
      </p:sp>
      <p:sp>
        <p:nvSpPr>
          <p:cNvPr id="86029" name="Rectangle 13"/>
          <p:cNvSpPr>
            <a:spLocks noChangeArrowheads="1"/>
          </p:cNvSpPr>
          <p:nvPr/>
        </p:nvSpPr>
        <p:spPr bwMode="auto">
          <a:xfrm>
            <a:off x="1619250" y="5157788"/>
            <a:ext cx="6210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FFFFFF"/>
            </a:outerShdw>
          </a:effectLst>
        </p:spPr>
        <p:txBody>
          <a:bodyPr wrap="none" anchor="ctr">
            <a:spAutoFit/>
          </a:bodyPr>
          <a:lstStyle/>
          <a:p>
            <a:pPr algn="justLow" rtl="1"/>
            <a:r>
              <a:rPr lang="fa-IR" sz="2400" b="1">
                <a:solidFill>
                  <a:srgbClr val="FF0000"/>
                </a:solidFill>
                <a:cs typeface="Zar" pitchFamily="2" charset="-78"/>
              </a:rPr>
              <a:t>”شعله يك شمع با افروختن شمع ديگري خاموش نميشود"</a:t>
            </a:r>
          </a:p>
        </p:txBody>
      </p:sp>
      <p:sp>
        <p:nvSpPr>
          <p:cNvPr id="86030" name="Rectangle 14"/>
          <p:cNvSpPr>
            <a:spLocks noChangeArrowheads="1"/>
          </p:cNvSpPr>
          <p:nvPr/>
        </p:nvSpPr>
        <p:spPr bwMode="auto">
          <a:xfrm>
            <a:off x="468313" y="6029325"/>
            <a:ext cx="3382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 rtl="1"/>
            <a:r>
              <a:rPr lang="fa-IR" sz="2000" b="1">
                <a:solidFill>
                  <a:schemeClr val="bg1"/>
                </a:solidFill>
                <a:cs typeface="Zar" pitchFamily="2" charset="-78"/>
              </a:rPr>
              <a:t>ترجمه و تهيه: عبدالرضا زارعي</a:t>
            </a:r>
            <a:endParaRPr lang="en-US" sz="2000" b="1">
              <a:solidFill>
                <a:schemeClr val="bg1"/>
              </a:solidFill>
              <a:cs typeface="Zar" pitchFamily="2" charset="-7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86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860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86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86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6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6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6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5" grpId="0"/>
      <p:bldP spid="86026" grpId="0"/>
      <p:bldP spid="86027" grpId="0"/>
      <p:bldP spid="86028" grpId="0"/>
      <p:bldP spid="86029" grpId="0"/>
      <p:bldP spid="86030" grpId="0"/>
    </p:bldLst>
  </p:timing>
</p:sld>
</file>

<file path=ppt/theme/theme1.xml><?xml version="1.0" encoding="utf-8"?>
<a:theme xmlns:a="http://schemas.openxmlformats.org/drawingml/2006/main" name="voyage-farsi">
  <a:themeElements>
    <a:clrScheme name="voyage-fars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oyage-fars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voyage-fars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yage-fars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yage-fars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yage-fars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yage-fars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yage-fars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yage-fars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yage-fars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yage-fars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yage-fars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yage-fars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yage-fars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voyage-farsi</Template>
  <TotalTime>76</TotalTime>
  <Words>909</Words>
  <Application>Microsoft Office PowerPoint</Application>
  <PresentationFormat>On-screen Show (4:3)</PresentationFormat>
  <Paragraphs>89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Zar</vt:lpstr>
      <vt:lpstr>Verdana</vt:lpstr>
      <vt:lpstr>Times New Roman</vt:lpstr>
      <vt:lpstr>voyage-farsi</vt:lpstr>
      <vt:lpstr>Slide 1</vt:lpstr>
      <vt:lpstr>Slide 2</vt:lpstr>
      <vt:lpstr>Slide 3</vt:lpstr>
      <vt:lpstr>Slide 4</vt:lpstr>
      <vt:lpstr>Slide 5</vt:lpstr>
      <vt:lpstr>Slide 6</vt:lpstr>
    </vt:vector>
  </TitlesOfParts>
  <Company>iasc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Categoria: Reflexão</dc:subject>
  <dc:creator>55c0466</dc:creator>
  <cp:lastModifiedBy>MRT</cp:lastModifiedBy>
  <cp:revision>2</cp:revision>
  <dcterms:created xsi:type="dcterms:W3CDTF">2006-11-12T03:48:29Z</dcterms:created>
  <dcterms:modified xsi:type="dcterms:W3CDTF">2013-12-11T11:38:41Z</dcterms:modified>
</cp:coreProperties>
</file>