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0"/>
  </p:notesMasterIdLst>
  <p:sldIdLst>
    <p:sldId id="271" r:id="rId2"/>
    <p:sldId id="257" r:id="rId3"/>
    <p:sldId id="259" r:id="rId4"/>
    <p:sldId id="262" r:id="rId5"/>
    <p:sldId id="263" r:id="rId6"/>
    <p:sldId id="265" r:id="rId7"/>
    <p:sldId id="267" r:id="rId8"/>
    <p:sldId id="269" r:id="rId9"/>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A50021"/>
    <a:srgbClr val="003366"/>
    <a:srgbClr val="660066"/>
    <a:srgbClr val="CC0000"/>
    <a:srgbClr val="FFCC00"/>
    <a:srgbClr val="FF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80" d="100"/>
          <a:sy n="80" d="100"/>
        </p:scale>
        <p:origin x="-5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6147"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6151"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fld id="{9F935308-B666-438E-BF86-5A6CA0D0E2A3}"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E0C1E86C-F9AC-4E3B-AA7B-925424D55D43}" type="slidenum">
              <a:rPr lang="ar-SA"/>
              <a:pPr/>
              <a:t>1</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C072DAAA-6849-4963-8A0C-AAF9CE4CE138}" type="slidenum">
              <a:rPr lang="ar-SA"/>
              <a:pPr/>
              <a:t>2</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A2872070-A2BB-42B9-B45B-DEB1CF6DE02B}" type="slidenum">
              <a:rPr lang="ar-SA"/>
              <a:pPr/>
              <a:t>3</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571C8B6-DA59-42E0-88C2-5532A78B428D}" type="slidenum">
              <a:rPr lang="ar-SA"/>
              <a:pPr/>
              <a:t>4</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E77E35E3-06CE-44C0-8714-472E2E711CD2}" type="slidenum">
              <a:rPr lang="ar-SA"/>
              <a:pPr/>
              <a:t>5</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7A0187F-0F15-4D86-9B56-FFDF5968B83C}" type="slidenum">
              <a:rPr lang="ar-SA"/>
              <a:pPr/>
              <a:t>6</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F75581C-540E-4D8F-A0D1-2252C5692C92}" type="slidenum">
              <a:rPr lang="ar-SA"/>
              <a:pPr/>
              <a:t>7</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F7D6CCEC-D4AB-428E-8A03-42EA84DBAC02}" type="slidenum">
              <a:rPr lang="ar-SA"/>
              <a:pPr/>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4506B4-2B32-4B5C-9649-BA79AD223C70}" type="slidenum">
              <a:rPr lang="ar-SA"/>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110D97-95EE-4DDF-92B7-A34C6CEB91A6}"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CFACE8-2745-49A7-80C1-68483C2F3776}"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C6CDDD-6476-471C-BFA3-74FF705E7659}"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D296748-47BC-4814-8DC7-D436A4D51686}" type="slidenum">
              <a:rPr lang="ar-SA"/>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B5B158-8050-46BC-BE1C-D47645796C85}"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FDF21A0-B766-4265-8028-CE53C213B8FA}"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99DC6AB-E3C1-4057-872F-B6B3270AF1C1}"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B0666F-91D7-43D7-B863-8D0770E687CE}"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6D14148-E34C-4945-B98E-751651E41F07}"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5801FC-2759-4867-B30B-B6D4BEB0942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vl1pPr>
          </a:lstStyle>
          <a:p>
            <a:pPr>
              <a:defRPr/>
            </a:pPr>
            <a:fld id="{A7A8261E-1518-4860-A431-9DAB9D356261}"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3708400" y="333375"/>
            <a:ext cx="5040313" cy="366713"/>
          </a:xfrm>
          <a:prstGeom prst="rect">
            <a:avLst/>
          </a:prstGeom>
          <a:noFill/>
          <a:ln w="9525">
            <a:noFill/>
            <a:miter lim="800000"/>
            <a:headEnd/>
            <a:tailEnd/>
          </a:ln>
        </p:spPr>
        <p:txBody>
          <a:bodyPr>
            <a:spAutoFit/>
          </a:bodyPr>
          <a:lstStyle/>
          <a:p>
            <a:pPr algn="ctr">
              <a:spcBef>
                <a:spcPct val="50000"/>
              </a:spcBef>
            </a:pPr>
            <a:r>
              <a:rPr lang="en-US" b="1">
                <a:solidFill>
                  <a:srgbClr val="660066"/>
                </a:solidFill>
              </a:rPr>
              <a:t>I know its long - just read it! </a:t>
            </a:r>
          </a:p>
        </p:txBody>
      </p:sp>
      <p:sp>
        <p:nvSpPr>
          <p:cNvPr id="2051" name="Text Box 5"/>
          <p:cNvSpPr txBox="1">
            <a:spLocks noChangeArrowheads="1"/>
          </p:cNvSpPr>
          <p:nvPr/>
        </p:nvSpPr>
        <p:spPr bwMode="auto">
          <a:xfrm>
            <a:off x="3779838" y="1341438"/>
            <a:ext cx="4895850" cy="366712"/>
          </a:xfrm>
          <a:prstGeom prst="rect">
            <a:avLst/>
          </a:prstGeom>
          <a:noFill/>
          <a:ln w="9525">
            <a:noFill/>
            <a:miter lim="800000"/>
            <a:headEnd/>
            <a:tailEnd/>
          </a:ln>
        </p:spPr>
        <p:txBody>
          <a:bodyPr>
            <a:spAutoFit/>
          </a:bodyPr>
          <a:lstStyle/>
          <a:p>
            <a:pPr algn="ctr">
              <a:spcBef>
                <a:spcPct val="50000"/>
              </a:spcBef>
            </a:pPr>
            <a:r>
              <a:rPr lang="en-US" b="1">
                <a:solidFill>
                  <a:srgbClr val="660066"/>
                </a:solidFill>
              </a:rPr>
              <a:t>We all know or knew someone like this!!</a:t>
            </a:r>
          </a:p>
        </p:txBody>
      </p:sp>
      <p:sp>
        <p:nvSpPr>
          <p:cNvPr id="2052" name="Text Box 6"/>
          <p:cNvSpPr txBox="1">
            <a:spLocks noChangeArrowheads="1"/>
          </p:cNvSpPr>
          <p:nvPr/>
        </p:nvSpPr>
        <p:spPr bwMode="auto">
          <a:xfrm>
            <a:off x="468313" y="5805488"/>
            <a:ext cx="3024187" cy="366712"/>
          </a:xfrm>
          <a:prstGeom prst="rect">
            <a:avLst/>
          </a:prstGeom>
          <a:noFill/>
          <a:ln w="9525">
            <a:noFill/>
            <a:miter lim="800000"/>
            <a:headEnd/>
            <a:tailEnd/>
          </a:ln>
        </p:spPr>
        <p:txBody>
          <a:bodyPr>
            <a:spAutoFit/>
          </a:bodyPr>
          <a:lstStyle/>
          <a:p>
            <a:pPr algn="ctr">
              <a:spcBef>
                <a:spcPct val="50000"/>
              </a:spcBef>
            </a:pPr>
            <a:r>
              <a:rPr lang="fa-IR" b="1">
                <a:solidFill>
                  <a:srgbClr val="003366"/>
                </a:solidFill>
              </a:rPr>
              <a:t>ترجمه ي فارسي در صفحات بعد!</a:t>
            </a:r>
            <a:endParaRPr lang="en-US" b="1">
              <a:solidFill>
                <a:srgbClr val="003366"/>
              </a:solidFill>
            </a:endParaRPr>
          </a:p>
        </p:txBody>
      </p:sp>
      <p:pic>
        <p:nvPicPr>
          <p:cNvPr id="2053" name="Picture 7" descr="tulip"/>
          <p:cNvPicPr>
            <a:picLocks noChangeAspect="1" noChangeArrowheads="1"/>
          </p:cNvPicPr>
          <p:nvPr/>
        </p:nvPicPr>
        <p:blipFill>
          <a:blip r:embed="rId3"/>
          <a:srcRect/>
          <a:stretch>
            <a:fillRect/>
          </a:stretch>
        </p:blipFill>
        <p:spPr bwMode="auto">
          <a:xfrm>
            <a:off x="4572000" y="2565400"/>
            <a:ext cx="3384550" cy="2176463"/>
          </a:xfrm>
          <a:prstGeom prst="rect">
            <a:avLst/>
          </a:prstGeom>
          <a:noFill/>
          <a:ln w="57150" cmpd="thinThick">
            <a:solidFill>
              <a:srgbClr val="006600"/>
            </a:solid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3924300" y="476250"/>
            <a:ext cx="4608513" cy="5638800"/>
          </a:xfrm>
          <a:prstGeom prst="rect">
            <a:avLst/>
          </a:prstGeom>
          <a:noFill/>
          <a:ln w="9525">
            <a:noFill/>
            <a:miter lim="800000"/>
            <a:headEnd/>
            <a:tailEnd/>
          </a:ln>
        </p:spPr>
        <p:txBody>
          <a:bodyPr>
            <a:spAutoFit/>
          </a:bodyPr>
          <a:lstStyle/>
          <a:p>
            <a:pPr algn="ctr">
              <a:lnSpc>
                <a:spcPct val="140000"/>
              </a:lnSpc>
              <a:spcBef>
                <a:spcPct val="50000"/>
              </a:spcBef>
            </a:pPr>
            <a:r>
              <a:rPr lang="fa-IR" b="1">
                <a:solidFill>
                  <a:srgbClr val="003366"/>
                </a:solidFill>
              </a:rPr>
              <a:t>يكي از روزهاي سال اول دبيرستان بود. من از مدرسه به خانه بر مي گشتم كه يكي از بچه هاي كلاس را ديدم. اسمش كايل بود و انگار همه‌ي كتابهايش را با خود به خانه مي برد.</a:t>
            </a:r>
          </a:p>
          <a:p>
            <a:pPr algn="ctr">
              <a:lnSpc>
                <a:spcPct val="140000"/>
              </a:lnSpc>
              <a:spcBef>
                <a:spcPct val="50000"/>
              </a:spcBef>
            </a:pPr>
            <a:r>
              <a:rPr lang="fa-IR" b="1">
                <a:solidFill>
                  <a:srgbClr val="003366"/>
                </a:solidFill>
              </a:rPr>
              <a:t>با خودم گفتم: ”كي اين همه كتاب رو آخر هفته به خانه مي بره. حتما اين پسر خيلي بي حالي است!“ </a:t>
            </a:r>
          </a:p>
          <a:p>
            <a:pPr algn="ctr">
              <a:lnSpc>
                <a:spcPct val="140000"/>
              </a:lnSpc>
              <a:spcBef>
                <a:spcPct val="50000"/>
              </a:spcBef>
            </a:pPr>
            <a:r>
              <a:rPr lang="fa-IR" b="1">
                <a:solidFill>
                  <a:srgbClr val="003366"/>
                </a:solidFill>
              </a:rPr>
              <a:t>من براي آخر هفته ام برنامه‌ ريزي كرده بودم. (مسابقه‌ي فوتبال با بچه ها، مهماني خانه‌ي يكي از همكلاسي ها) بنابراين شانه هايم را بالا انداختم و به راهم ادامه دادم.‌</a:t>
            </a:r>
          </a:p>
          <a:p>
            <a:pPr algn="ctr">
              <a:lnSpc>
                <a:spcPct val="140000"/>
              </a:lnSpc>
              <a:spcBef>
                <a:spcPct val="50000"/>
              </a:spcBef>
            </a:pPr>
            <a:r>
              <a:rPr lang="fa-IR" b="1">
                <a:solidFill>
                  <a:srgbClr val="003366"/>
                </a:solidFill>
              </a:rPr>
              <a:t>همينطور كه مي رفتم،‌ تعدادي از بچه ها رو ديدم كه به طرف او دويدند و او را به زمين انداختند. كتابهاش پخش شد و خودش هم روي خاكها افتاد.</a:t>
            </a:r>
          </a:p>
          <a:p>
            <a:pPr algn="ctr">
              <a:lnSpc>
                <a:spcPct val="140000"/>
              </a:lnSpc>
              <a:spcBef>
                <a:spcPct val="50000"/>
              </a:spcBef>
            </a:pPr>
            <a:endParaRPr lang="en-US" b="1">
              <a:solidFill>
                <a:srgbClr val="00336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4140200" y="404813"/>
            <a:ext cx="4392613" cy="6022975"/>
          </a:xfrm>
          <a:prstGeom prst="rect">
            <a:avLst/>
          </a:prstGeom>
          <a:noFill/>
          <a:ln w="9525">
            <a:noFill/>
            <a:miter lim="800000"/>
            <a:headEnd/>
            <a:tailEnd/>
          </a:ln>
        </p:spPr>
        <p:txBody>
          <a:bodyPr>
            <a:spAutoFit/>
          </a:bodyPr>
          <a:lstStyle/>
          <a:p>
            <a:pPr>
              <a:lnSpc>
                <a:spcPct val="140000"/>
              </a:lnSpc>
              <a:spcBef>
                <a:spcPct val="50000"/>
              </a:spcBef>
            </a:pPr>
            <a:r>
              <a:rPr lang="fa-IR" b="1">
                <a:solidFill>
                  <a:srgbClr val="003366"/>
                </a:solidFill>
              </a:rPr>
              <a:t>عينكش افتاد و من ديدم چند متر اونطرفتر، ‌روي چمنها پرت شد. سرش را كه بالا آورد، در چشماش يه غم خيلي بزرگ ديدم. بي اختيار قلبم به طرفش كشيده شد و بطرفش دويدم. در حاليكه به دنبال عينكش مي گشت، ‌يه قطره درشت اشك در چشمهاش ديدم.</a:t>
            </a:r>
          </a:p>
          <a:p>
            <a:pPr>
              <a:lnSpc>
                <a:spcPct val="140000"/>
              </a:lnSpc>
              <a:spcBef>
                <a:spcPct val="50000"/>
              </a:spcBef>
            </a:pPr>
            <a:r>
              <a:rPr lang="fa-IR" b="1">
                <a:solidFill>
                  <a:srgbClr val="003366"/>
                </a:solidFill>
              </a:rPr>
              <a:t>همينطور كه عينكش را به دستش مي‌دادم، گفتم: ” اين بچه ها يه مشت آشغالن!“</a:t>
            </a:r>
          </a:p>
          <a:p>
            <a:pPr>
              <a:lnSpc>
                <a:spcPct val="140000"/>
              </a:lnSpc>
              <a:spcBef>
                <a:spcPct val="50000"/>
              </a:spcBef>
            </a:pPr>
            <a:r>
              <a:rPr lang="fa-IR" b="1">
                <a:solidFill>
                  <a:srgbClr val="003366"/>
                </a:solidFill>
              </a:rPr>
              <a:t>او به من نگاهي كرد و گفت: ” هي ، متشكرم!“ و لبخند بزرگي صورتش را پوشاند. از آن لبخندهايي كه سرشار از سپاسگزاري قلبي بود.</a:t>
            </a:r>
          </a:p>
          <a:p>
            <a:pPr>
              <a:lnSpc>
                <a:spcPct val="140000"/>
              </a:lnSpc>
              <a:spcBef>
                <a:spcPct val="50000"/>
              </a:spcBef>
            </a:pPr>
            <a:r>
              <a:rPr lang="fa-IR" b="1">
                <a:solidFill>
                  <a:srgbClr val="003366"/>
                </a:solidFill>
              </a:rPr>
              <a:t>من كمكش كردم كه بلند شود و ازش پرسيدم كجا زندگي مي كنه؟ معلوم شد كه او هم نزديك خانه‌ي ما زندگي مي كند. ازش پرسيدم پس چطور من تو را نديده بودم؟</a:t>
            </a:r>
          </a:p>
          <a:p>
            <a:pPr>
              <a:lnSpc>
                <a:spcPct val="140000"/>
              </a:lnSpc>
              <a:spcBef>
                <a:spcPct val="50000"/>
              </a:spcBef>
            </a:pPr>
            <a:endParaRPr lang="en-US" b="1">
              <a:solidFill>
                <a:srgbClr val="003366"/>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995738" y="476250"/>
            <a:ext cx="4392612" cy="5864225"/>
          </a:xfrm>
          <a:prstGeom prst="rect">
            <a:avLst/>
          </a:prstGeom>
          <a:noFill/>
          <a:ln w="9525">
            <a:noFill/>
            <a:miter lim="800000"/>
            <a:headEnd/>
            <a:tailEnd/>
          </a:ln>
        </p:spPr>
        <p:txBody>
          <a:bodyPr>
            <a:spAutoFit/>
          </a:bodyPr>
          <a:lstStyle/>
          <a:p>
            <a:pPr>
              <a:lnSpc>
                <a:spcPct val="130000"/>
              </a:lnSpc>
              <a:spcBef>
                <a:spcPct val="50000"/>
              </a:spcBef>
            </a:pPr>
            <a:r>
              <a:rPr lang="fa-IR" b="1">
                <a:solidFill>
                  <a:srgbClr val="003366"/>
                </a:solidFill>
              </a:rPr>
              <a:t>او گفت كه قبلا به يك مدرسه‌ي خصوصي مي رفته و اين براي من خيلي جالب بود. پيش از اين با چنين كسي اشنا نشده بودم. ما تا خانه پياده قدم زديم و من بعضي از كتابهايش را برايش آوردم.</a:t>
            </a:r>
          </a:p>
          <a:p>
            <a:pPr>
              <a:lnSpc>
                <a:spcPct val="130000"/>
              </a:lnSpc>
              <a:spcBef>
                <a:spcPct val="50000"/>
              </a:spcBef>
            </a:pPr>
            <a:r>
              <a:rPr lang="fa-IR" b="1">
                <a:solidFill>
                  <a:srgbClr val="003366"/>
                </a:solidFill>
              </a:rPr>
              <a:t>او واقعا پسر جالبي از آب درآمد. من ازش پرسيدم آيا دوست دارد با من و دوستانم فوتبال بازي كند؟ و او جواب مثبت داد.</a:t>
            </a:r>
          </a:p>
          <a:p>
            <a:pPr>
              <a:lnSpc>
                <a:spcPct val="130000"/>
              </a:lnSpc>
              <a:spcBef>
                <a:spcPct val="50000"/>
              </a:spcBef>
            </a:pPr>
            <a:r>
              <a:rPr lang="fa-IR" b="1">
                <a:solidFill>
                  <a:srgbClr val="003366"/>
                </a:solidFill>
              </a:rPr>
              <a:t>ما تمام اخر هفته را با هم گذرانديم و هر چه بيشتر كايل را مي شناختم، بيشتر از او خوشم مي‌آمد. دوستانم هم چنين احساسي داشتند.</a:t>
            </a:r>
          </a:p>
          <a:p>
            <a:pPr>
              <a:lnSpc>
                <a:spcPct val="130000"/>
              </a:lnSpc>
              <a:spcBef>
                <a:spcPct val="50000"/>
              </a:spcBef>
            </a:pPr>
            <a:r>
              <a:rPr lang="fa-IR" b="1">
                <a:solidFill>
                  <a:srgbClr val="003366"/>
                </a:solidFill>
              </a:rPr>
              <a:t>صبح دوشنبه رسيد و من دوباره كايل را با حجم انبوهي از كتابها ديدم. به او گفتم:“ پسر تو واقعا بعد از مدت كوتاهي عضلات قوي پيدا مي كني،‌با اين همه كتابي كه با خودت اين طرف و آن طرف مي بري!“ كايل خنديد و نصف كتابها را در دستان من گذاشت.</a:t>
            </a:r>
            <a:endParaRPr lang="en-US" b="1">
              <a:solidFill>
                <a:srgbClr val="00336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4284663" y="333375"/>
            <a:ext cx="4464050" cy="5645150"/>
          </a:xfrm>
          <a:prstGeom prst="rect">
            <a:avLst/>
          </a:prstGeom>
          <a:noFill/>
          <a:ln w="9525">
            <a:noFill/>
            <a:miter lim="800000"/>
            <a:headEnd/>
            <a:tailEnd/>
          </a:ln>
        </p:spPr>
        <p:txBody>
          <a:bodyPr>
            <a:spAutoFit/>
          </a:bodyPr>
          <a:lstStyle/>
          <a:p>
            <a:pPr>
              <a:lnSpc>
                <a:spcPct val="130000"/>
              </a:lnSpc>
              <a:spcBef>
                <a:spcPct val="50000"/>
              </a:spcBef>
            </a:pPr>
            <a:r>
              <a:rPr lang="fa-IR" b="1">
                <a:solidFill>
                  <a:srgbClr val="003366"/>
                </a:solidFill>
              </a:rPr>
              <a:t>در چهار سال بعد، من و كايل بهترين دوستان هم بوديم. وقتي به سال آخر دبيرستان رسيديم، هر دو به فكر دانشكده  افتاديم. كايل تصميم داشت به جورج تاون برود و من به دوك.</a:t>
            </a:r>
          </a:p>
          <a:p>
            <a:pPr>
              <a:lnSpc>
                <a:spcPct val="130000"/>
              </a:lnSpc>
              <a:spcBef>
                <a:spcPct val="50000"/>
              </a:spcBef>
            </a:pPr>
            <a:r>
              <a:rPr lang="fa-IR" b="1">
                <a:solidFill>
                  <a:srgbClr val="003366"/>
                </a:solidFill>
              </a:rPr>
              <a:t>من مي دانستم كه هميشه دوستان خوبي باقي خواهيم ماند. مهم نيست كيلومترها فاصله بين ما باشد.</a:t>
            </a:r>
          </a:p>
          <a:p>
            <a:pPr>
              <a:lnSpc>
                <a:spcPct val="130000"/>
              </a:lnSpc>
              <a:spcBef>
                <a:spcPct val="50000"/>
              </a:spcBef>
            </a:pPr>
            <a:r>
              <a:rPr lang="fa-IR" b="1">
                <a:solidFill>
                  <a:srgbClr val="003366"/>
                </a:solidFill>
              </a:rPr>
              <a:t>او تصميم داشت دكتر شود و من قصد داشتم به دنبال خريد و فروش لوازم فوتبال بروم.</a:t>
            </a:r>
          </a:p>
          <a:p>
            <a:pPr>
              <a:lnSpc>
                <a:spcPct val="130000"/>
              </a:lnSpc>
              <a:spcBef>
                <a:spcPct val="50000"/>
              </a:spcBef>
            </a:pPr>
            <a:r>
              <a:rPr lang="fa-IR" b="1">
                <a:solidFill>
                  <a:srgbClr val="003366"/>
                </a:solidFill>
              </a:rPr>
              <a:t>كايل كسي بود كه قرار بود براي جشن فارغ التحصيلي صحبت كند. من خوشحال بودم كه مجبور نيستم در آن روز روبروي همه صحبت كنم.</a:t>
            </a:r>
          </a:p>
          <a:p>
            <a:pPr>
              <a:lnSpc>
                <a:spcPct val="130000"/>
              </a:lnSpc>
              <a:spcBef>
                <a:spcPct val="50000"/>
              </a:spcBef>
            </a:pPr>
            <a:r>
              <a:rPr lang="fa-IR" b="1">
                <a:solidFill>
                  <a:srgbClr val="003366"/>
                </a:solidFill>
              </a:rPr>
              <a:t>من كايل را ديدم. او عالي به نظر مي رسيد و از جمله كساني به شمار مي آمد كه توانسته اند خود را در دوران دبيرستان پيدا كنند.</a:t>
            </a:r>
            <a:endParaRPr lang="en-US" b="1">
              <a:solidFill>
                <a:srgbClr val="003366"/>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3419475" y="836613"/>
            <a:ext cx="5402263" cy="4732337"/>
          </a:xfrm>
          <a:prstGeom prst="rect">
            <a:avLst/>
          </a:prstGeom>
          <a:noFill/>
          <a:ln w="9525">
            <a:noFill/>
            <a:miter lim="800000"/>
            <a:headEnd/>
            <a:tailEnd/>
          </a:ln>
        </p:spPr>
        <p:txBody>
          <a:bodyPr>
            <a:spAutoFit/>
          </a:bodyPr>
          <a:lstStyle/>
          <a:p>
            <a:pPr>
              <a:lnSpc>
                <a:spcPct val="140000"/>
              </a:lnSpc>
              <a:spcBef>
                <a:spcPct val="50000"/>
              </a:spcBef>
            </a:pPr>
            <a:r>
              <a:rPr lang="fa-IR" b="1">
                <a:solidFill>
                  <a:srgbClr val="003366"/>
                </a:solidFill>
              </a:rPr>
              <a:t>حتي عينك زدنش هم به او مي آمد. پسر، گاهي من بهش حسودي مي كردم!</a:t>
            </a:r>
          </a:p>
          <a:p>
            <a:pPr>
              <a:lnSpc>
                <a:spcPct val="140000"/>
              </a:lnSpc>
              <a:spcBef>
                <a:spcPct val="50000"/>
              </a:spcBef>
            </a:pPr>
            <a:r>
              <a:rPr lang="fa-IR" b="1">
                <a:solidFill>
                  <a:srgbClr val="003366"/>
                </a:solidFill>
              </a:rPr>
              <a:t>امروز يكي از اون روزها بود. من ميديم كه براي سخنراني اش كمي عصبي است. بنابراين دست محكمي به پشتش زدم و گفتم: ” هي مرد بزرگ! تو عالي خواهي بود!“</a:t>
            </a:r>
          </a:p>
          <a:p>
            <a:pPr>
              <a:lnSpc>
                <a:spcPct val="140000"/>
              </a:lnSpc>
              <a:spcBef>
                <a:spcPct val="50000"/>
              </a:spcBef>
            </a:pPr>
            <a:r>
              <a:rPr lang="fa-IR" b="1">
                <a:solidFill>
                  <a:srgbClr val="003366"/>
                </a:solidFill>
              </a:rPr>
              <a:t>او با يكي از اون نگاه هايش به من نگاه كرد( همون نگاه سپاسگزار واقعي) و لبخند زد: ” مرسي“.</a:t>
            </a:r>
          </a:p>
          <a:p>
            <a:pPr>
              <a:lnSpc>
                <a:spcPct val="140000"/>
              </a:lnSpc>
              <a:spcBef>
                <a:spcPct val="50000"/>
              </a:spcBef>
            </a:pPr>
            <a:r>
              <a:rPr lang="fa-IR" b="1">
                <a:solidFill>
                  <a:srgbClr val="003366"/>
                </a:solidFill>
              </a:rPr>
              <a:t>گلويش را صاف كرد و صحبتش را اينطوري شروع كرد: ” فارغ التحصيلي زمان سپاس از كساني است كه به شما كمك كرده اند اين سالهاي سخت را بگذرانيد. والدين شما، معلمانتان، خواهر برادرهايتان شايد يك مربي ورزش... اما مهمتر از همه، دوستانتان...</a:t>
            </a:r>
            <a:endParaRPr lang="en-US" b="1">
              <a:solidFill>
                <a:srgbClr val="003366"/>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4356100" y="476250"/>
            <a:ext cx="4392613" cy="366713"/>
          </a:xfrm>
          <a:prstGeom prst="rect">
            <a:avLst/>
          </a:prstGeom>
          <a:noFill/>
          <a:ln w="9525">
            <a:noFill/>
            <a:miter lim="800000"/>
            <a:headEnd/>
            <a:tailEnd/>
          </a:ln>
        </p:spPr>
        <p:txBody>
          <a:bodyPr>
            <a:spAutoFit/>
          </a:bodyPr>
          <a:lstStyle/>
          <a:p>
            <a:pPr>
              <a:spcBef>
                <a:spcPct val="50000"/>
              </a:spcBef>
            </a:pPr>
            <a:endParaRPr lang="en-US"/>
          </a:p>
        </p:txBody>
      </p:sp>
      <p:sp>
        <p:nvSpPr>
          <p:cNvPr id="14339" name="Text Box 6"/>
          <p:cNvSpPr txBox="1">
            <a:spLocks noChangeArrowheads="1"/>
          </p:cNvSpPr>
          <p:nvPr/>
        </p:nvSpPr>
        <p:spPr bwMode="auto">
          <a:xfrm>
            <a:off x="323850" y="333375"/>
            <a:ext cx="5327650" cy="366713"/>
          </a:xfrm>
          <a:prstGeom prst="rect">
            <a:avLst/>
          </a:prstGeom>
          <a:noFill/>
          <a:ln w="9525">
            <a:noFill/>
            <a:miter lim="800000"/>
            <a:headEnd/>
            <a:tailEnd/>
          </a:ln>
        </p:spPr>
        <p:txBody>
          <a:bodyPr>
            <a:spAutoFit/>
          </a:bodyPr>
          <a:lstStyle/>
          <a:p>
            <a:pPr>
              <a:spcBef>
                <a:spcPct val="50000"/>
              </a:spcBef>
            </a:pPr>
            <a:endParaRPr lang="en-US"/>
          </a:p>
        </p:txBody>
      </p:sp>
      <p:sp>
        <p:nvSpPr>
          <p:cNvPr id="14340" name="Text Box 7"/>
          <p:cNvSpPr txBox="1">
            <a:spLocks noChangeArrowheads="1"/>
          </p:cNvSpPr>
          <p:nvPr/>
        </p:nvSpPr>
        <p:spPr bwMode="auto">
          <a:xfrm>
            <a:off x="3132138" y="188913"/>
            <a:ext cx="5616575" cy="6635750"/>
          </a:xfrm>
          <a:prstGeom prst="rect">
            <a:avLst/>
          </a:prstGeom>
          <a:noFill/>
          <a:ln w="9525">
            <a:noFill/>
            <a:miter lim="800000"/>
            <a:headEnd/>
            <a:tailEnd/>
          </a:ln>
        </p:spPr>
        <p:txBody>
          <a:bodyPr>
            <a:spAutoFit/>
          </a:bodyPr>
          <a:lstStyle/>
          <a:p>
            <a:pPr>
              <a:lnSpc>
                <a:spcPct val="130000"/>
              </a:lnSpc>
              <a:spcBef>
                <a:spcPct val="50000"/>
              </a:spcBef>
            </a:pPr>
            <a:r>
              <a:rPr lang="fa-IR" b="1">
                <a:solidFill>
                  <a:srgbClr val="003366"/>
                </a:solidFill>
              </a:rPr>
              <a:t>من اينجا هستم تا به همه ي شما بگويم دوست كسي بودن، بهترين هديه اي است كه شما مي توانيد به كسي بدهيد. من مي خواهم براي شما داستاني را تعريف كنم.“</a:t>
            </a:r>
          </a:p>
          <a:p>
            <a:pPr>
              <a:lnSpc>
                <a:spcPct val="130000"/>
              </a:lnSpc>
              <a:spcBef>
                <a:spcPct val="50000"/>
              </a:spcBef>
            </a:pPr>
            <a:r>
              <a:rPr lang="fa-IR" b="1">
                <a:solidFill>
                  <a:srgbClr val="003366"/>
                </a:solidFill>
              </a:rPr>
              <a:t>من به دوستم با ناباوري نگاه مي كردم، در حاليكه او داستان اولين روز آشناييمان را تعريف مي كرد. به آرامي گفت كه در آن تعطيلات اخر هفته قصد داشته خودش را بكشد.</a:t>
            </a:r>
            <a:r>
              <a:rPr lang="en-US" b="1">
                <a:solidFill>
                  <a:srgbClr val="003366"/>
                </a:solidFill>
              </a:rPr>
              <a:t> </a:t>
            </a:r>
            <a:r>
              <a:rPr lang="fa-IR" b="1">
                <a:solidFill>
                  <a:srgbClr val="003366"/>
                </a:solidFill>
              </a:rPr>
              <a:t>او گفت كه چگونه كمد مدرسه اش را خالي كرده تا مادرش بعدا وسايل او را به خانه نياورد.</a:t>
            </a:r>
          </a:p>
          <a:p>
            <a:pPr>
              <a:lnSpc>
                <a:spcPct val="130000"/>
              </a:lnSpc>
              <a:spcBef>
                <a:spcPct val="50000"/>
              </a:spcBef>
            </a:pPr>
            <a:r>
              <a:rPr lang="fa-IR" b="1">
                <a:solidFill>
                  <a:srgbClr val="003366"/>
                </a:solidFill>
              </a:rPr>
              <a:t>كايل نگاه سختي به من كرد و لبخند كوچكي بر لبانش ظاهر شد.</a:t>
            </a:r>
          </a:p>
          <a:p>
            <a:pPr>
              <a:lnSpc>
                <a:spcPct val="130000"/>
              </a:lnSpc>
              <a:spcBef>
                <a:spcPct val="50000"/>
              </a:spcBef>
            </a:pPr>
            <a:r>
              <a:rPr lang="fa-IR" b="1">
                <a:solidFill>
                  <a:srgbClr val="003366"/>
                </a:solidFill>
              </a:rPr>
              <a:t>او ادامه داد: ”خوشبختانه، من نجات پيدا كردم. دوستم مرا از انجام اين كار غير قابل بحث، باز داشت.“</a:t>
            </a:r>
            <a:r>
              <a:rPr lang="en-US" b="1">
                <a:solidFill>
                  <a:srgbClr val="003366"/>
                </a:solidFill>
              </a:rPr>
              <a:t> </a:t>
            </a:r>
            <a:endParaRPr lang="fa-IR" b="1">
              <a:solidFill>
                <a:srgbClr val="003366"/>
              </a:solidFill>
            </a:endParaRPr>
          </a:p>
          <a:p>
            <a:pPr>
              <a:lnSpc>
                <a:spcPct val="130000"/>
              </a:lnSpc>
              <a:spcBef>
                <a:spcPct val="50000"/>
              </a:spcBef>
            </a:pPr>
            <a:r>
              <a:rPr lang="fa-IR" b="1">
                <a:solidFill>
                  <a:srgbClr val="003366"/>
                </a:solidFill>
              </a:rPr>
              <a:t>من به همهمه‌ اي كه در بين جمعيت پراكنده شد گوش مي دادم، در حاليكه اين پسر خوش قيافه و مشهور مدرسه به ما درباره‌ي  سست ترين لحظه هاي زندگيش توضيح مي داد. </a:t>
            </a:r>
          </a:p>
          <a:p>
            <a:pPr>
              <a:lnSpc>
                <a:spcPct val="130000"/>
              </a:lnSpc>
              <a:spcBef>
                <a:spcPct val="50000"/>
              </a:spcBef>
            </a:pPr>
            <a:r>
              <a:rPr lang="fa-IR" b="1">
                <a:solidFill>
                  <a:srgbClr val="003366"/>
                </a:solidFill>
              </a:rPr>
              <a:t>پدر و مادرش را ديدم كه به من نگاه مي كردند و لبخند مي زدند. همان لبخند پر از سپاس. </a:t>
            </a:r>
          </a:p>
          <a:p>
            <a:pPr>
              <a:lnSpc>
                <a:spcPct val="130000"/>
              </a:lnSpc>
              <a:spcBef>
                <a:spcPct val="50000"/>
              </a:spcBef>
            </a:pPr>
            <a:r>
              <a:rPr lang="fa-IR" b="1">
                <a:solidFill>
                  <a:srgbClr val="003366"/>
                </a:solidFill>
              </a:rPr>
              <a:t>من تا آن لحظه عمق اين لبخند را درك نكرده بودم.</a:t>
            </a:r>
            <a:endParaRPr lang="en-US" b="1">
              <a:solidFill>
                <a:srgbClr val="003366"/>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3851275" y="115888"/>
            <a:ext cx="4968875" cy="6613525"/>
          </a:xfrm>
          <a:prstGeom prst="rect">
            <a:avLst/>
          </a:prstGeom>
          <a:noFill/>
          <a:ln w="9525">
            <a:noFill/>
            <a:miter lim="800000"/>
            <a:headEnd/>
            <a:tailEnd/>
          </a:ln>
        </p:spPr>
        <p:txBody>
          <a:bodyPr>
            <a:spAutoFit/>
          </a:bodyPr>
          <a:lstStyle/>
          <a:p>
            <a:pPr marL="342900" indent="-342900">
              <a:lnSpc>
                <a:spcPct val="120000"/>
              </a:lnSpc>
              <a:spcBef>
                <a:spcPct val="50000"/>
              </a:spcBef>
            </a:pPr>
            <a:r>
              <a:rPr lang="fa-IR" b="1">
                <a:solidFill>
                  <a:srgbClr val="003366"/>
                </a:solidFill>
              </a:rPr>
              <a:t> هرگز تاثير رفتارهاي خود را دست كم نگيريد. با يك رفتار كوچك، شما مي توانيد زندگي يك نفر را دگرگون نماييد: براي بهتر شدن يا بدتر شدن.</a:t>
            </a:r>
          </a:p>
          <a:p>
            <a:pPr marL="342900" indent="-342900">
              <a:spcBef>
                <a:spcPct val="50000"/>
              </a:spcBef>
            </a:pPr>
            <a:r>
              <a:rPr lang="fa-IR" b="1">
                <a:solidFill>
                  <a:srgbClr val="003366"/>
                </a:solidFill>
              </a:rPr>
              <a:t>خداوند ما را در مسير زندگي يكديگر قرار مي دهد تا به شكلهاي گوناگون بر هم اثر بگذاريم.</a:t>
            </a:r>
            <a:r>
              <a:rPr lang="en-US" b="1">
                <a:solidFill>
                  <a:srgbClr val="003366"/>
                </a:solidFill>
              </a:rPr>
              <a:t>  </a:t>
            </a:r>
            <a:r>
              <a:rPr lang="fa-IR" b="1">
                <a:solidFill>
                  <a:srgbClr val="003366"/>
                </a:solidFill>
              </a:rPr>
              <a:t> </a:t>
            </a:r>
          </a:p>
          <a:p>
            <a:pPr marL="342900" indent="-342900">
              <a:spcBef>
                <a:spcPct val="50000"/>
              </a:spcBef>
            </a:pPr>
            <a:r>
              <a:rPr lang="fa-IR" b="1">
                <a:solidFill>
                  <a:srgbClr val="003366"/>
                </a:solidFill>
              </a:rPr>
              <a:t>دنبال خدا، در وجود ديگران بگرديم. </a:t>
            </a:r>
          </a:p>
          <a:p>
            <a:pPr marL="342900" indent="-342900">
              <a:spcBef>
                <a:spcPct val="50000"/>
              </a:spcBef>
            </a:pPr>
            <a:r>
              <a:rPr lang="fa-IR" b="1">
                <a:solidFill>
                  <a:srgbClr val="003366"/>
                </a:solidFill>
              </a:rPr>
              <a:t>حالا شما دو راه براي انتخاب داريد:</a:t>
            </a:r>
          </a:p>
          <a:p>
            <a:pPr marL="342900" indent="-342900">
              <a:spcBef>
                <a:spcPct val="50000"/>
              </a:spcBef>
              <a:buFontTx/>
              <a:buAutoNum type="arabicParenR"/>
            </a:pPr>
            <a:r>
              <a:rPr lang="fa-IR" b="1">
                <a:solidFill>
                  <a:srgbClr val="003366"/>
                </a:solidFill>
              </a:rPr>
              <a:t>اين نوشته را به دوستانتان نشان دهيد،</a:t>
            </a:r>
          </a:p>
          <a:p>
            <a:pPr marL="342900" indent="-342900">
              <a:spcBef>
                <a:spcPct val="50000"/>
              </a:spcBef>
              <a:buFontTx/>
              <a:buAutoNum type="arabicParenR"/>
            </a:pPr>
            <a:r>
              <a:rPr lang="fa-IR" b="1">
                <a:solidFill>
                  <a:srgbClr val="003366"/>
                </a:solidFill>
              </a:rPr>
              <a:t> يا آن را پاك كنيد گويي دلتان آن را لمس نكرده است.</a:t>
            </a:r>
          </a:p>
          <a:p>
            <a:pPr marL="342900" indent="-342900">
              <a:spcBef>
                <a:spcPct val="50000"/>
              </a:spcBef>
            </a:pPr>
            <a:r>
              <a:rPr lang="fa-IR" b="1">
                <a:solidFill>
                  <a:srgbClr val="003366"/>
                </a:solidFill>
              </a:rPr>
              <a:t>همانطور كه مي بينيد، من راه اول را انتخاب كردم. </a:t>
            </a:r>
          </a:p>
          <a:p>
            <a:pPr marL="342900" indent="-342900" algn="ctr">
              <a:lnSpc>
                <a:spcPct val="120000"/>
              </a:lnSpc>
              <a:spcBef>
                <a:spcPct val="50000"/>
              </a:spcBef>
            </a:pPr>
            <a:r>
              <a:rPr lang="fa-IR" b="1">
                <a:solidFill>
                  <a:srgbClr val="003366"/>
                </a:solidFill>
              </a:rPr>
              <a:t>” دوستان،‌ فرشته هايي هستند كه شما را بر روي پاهايتان بلند ميكنند، زماني كه بالهاي شما به سختي به ياد مي‌آورند چگونه پرواز كنند.“</a:t>
            </a:r>
          </a:p>
          <a:p>
            <a:pPr marL="342900" indent="-342900">
              <a:spcBef>
                <a:spcPct val="50000"/>
              </a:spcBef>
            </a:pPr>
            <a:r>
              <a:rPr lang="fa-IR" b="1">
                <a:solidFill>
                  <a:srgbClr val="003366"/>
                </a:solidFill>
              </a:rPr>
              <a:t>هيچ آغاز و پاياني وجود ندارد...</a:t>
            </a:r>
          </a:p>
          <a:p>
            <a:pPr marL="342900" indent="-342900" algn="ctr">
              <a:spcBef>
                <a:spcPct val="50000"/>
              </a:spcBef>
            </a:pPr>
            <a:r>
              <a:rPr lang="fa-IR" b="1">
                <a:solidFill>
                  <a:srgbClr val="003366"/>
                </a:solidFill>
              </a:rPr>
              <a:t>ديروز،‌ به تاريخ پيوسته،</a:t>
            </a:r>
          </a:p>
          <a:p>
            <a:pPr marL="342900" indent="-342900" algn="ctr">
              <a:spcBef>
                <a:spcPct val="50000"/>
              </a:spcBef>
            </a:pPr>
            <a:r>
              <a:rPr lang="fa-IR" b="1">
                <a:solidFill>
                  <a:srgbClr val="003366"/>
                </a:solidFill>
              </a:rPr>
              <a:t>فردا ، رازي است ناگشوده،</a:t>
            </a:r>
          </a:p>
          <a:p>
            <a:pPr marL="342900" indent="-342900" algn="ctr">
              <a:spcBef>
                <a:spcPct val="50000"/>
              </a:spcBef>
            </a:pPr>
            <a:r>
              <a:rPr lang="fa-IR" b="1">
                <a:solidFill>
                  <a:srgbClr val="003366"/>
                </a:solidFill>
              </a:rPr>
              <a:t>اما امروز يك هديه است...    </a:t>
            </a:r>
            <a:endParaRPr lang="en-US" b="1">
              <a:solidFill>
                <a:srgbClr val="003366"/>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1072</Words>
  <Application>Microsoft Office PowerPoint</Application>
  <PresentationFormat>On-screen Show (4:3)</PresentationFormat>
  <Paragraphs>51</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Slide 1</vt:lpstr>
      <vt:lpstr>Slide 2</vt:lpstr>
      <vt:lpstr>Slide 3</vt:lpstr>
      <vt:lpstr>Slide 4</vt:lpstr>
      <vt:lpstr>Slide 5</vt:lpstr>
      <vt:lpstr>Slide 6</vt:lpstr>
      <vt:lpstr>Slide 7</vt:lpstr>
      <vt:lpstr>Slide 8</vt:lpstr>
    </vt:vector>
  </TitlesOfParts>
  <Company>gsi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dc:creator>
  <cp:lastModifiedBy>f.shahhosseni</cp:lastModifiedBy>
  <cp:revision>30</cp:revision>
  <dcterms:created xsi:type="dcterms:W3CDTF">2007-10-21T11:01:25Z</dcterms:created>
  <dcterms:modified xsi:type="dcterms:W3CDTF">2014-01-01T07:13:41Z</dcterms:modified>
</cp:coreProperties>
</file>