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5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B994462-7D9C-4E6A-84A0-C6CADA6AAF71}" type="slidenum">
              <a:rPr lang="ar-SA"/>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766820F-23ED-4202-A9C6-942FEB2EAF5F}" type="slidenum">
              <a:rPr lang="ar-SA"/>
              <a:pPr>
                <a:defRPr/>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D4E873A-2ECC-4876-90B4-163401355596}" type="slidenum">
              <a:rPr lang="ar-SA"/>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35A1FB-467F-48B3-962C-9B8269D370EF}" type="slidenum">
              <a:rPr lang="ar-SA"/>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76ABAA-5B52-46F7-8C04-7703B0880B56}" type="slidenum">
              <a:rPr lang="ar-SA"/>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072169C-1B14-4486-B389-8811E2BE5563}" type="slidenum">
              <a:rPr lang="ar-SA"/>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5D6199B-9557-4723-B279-FF7AA00CD04B}" type="slidenum">
              <a:rPr lang="ar-SA"/>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2E80E8B-3A8C-4FEB-ACB2-FE758B762E61}" type="slidenum">
              <a:rPr lang="ar-SA"/>
              <a:pPr>
                <a:defRPr/>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4FA7CAE-2C9F-4B5A-9F05-E84F9DF0D449}" type="slidenum">
              <a:rPr lang="ar-SA"/>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7EC56AB-4BCE-49CB-8B31-7C8025F39860}" type="slidenum">
              <a:rPr lang="ar-SA"/>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1AE6B29-AE3D-4596-A5D5-C7581A4894C8}" type="slidenum">
              <a:rPr lang="ar-SA"/>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1E81ABCD-7D60-4AC0-B865-2764EDBCCE1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dissolve/>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0" y="3124200"/>
            <a:ext cx="5943600" cy="1006475"/>
          </a:xfrm>
          <a:prstGeom prst="rect">
            <a:avLst/>
          </a:prstGeom>
          <a:noFill/>
          <a:ln w="9525">
            <a:noFill/>
            <a:miter lim="800000"/>
            <a:headEnd/>
            <a:tailEnd/>
          </a:ln>
        </p:spPr>
        <p:txBody>
          <a:bodyPr>
            <a:spAutoFit/>
          </a:bodyPr>
          <a:lstStyle/>
          <a:p>
            <a:pPr algn="ctr">
              <a:spcBef>
                <a:spcPct val="50000"/>
              </a:spcBef>
            </a:pPr>
            <a:r>
              <a:rPr lang="fa-IR" sz="6000" b="1"/>
              <a:t>مهر مادر</a:t>
            </a:r>
            <a:endParaRPr lang="en-US" sz="6000" b="1"/>
          </a:p>
        </p:txBody>
      </p:sp>
      <p:sp>
        <p:nvSpPr>
          <p:cNvPr id="13315" name="AutoShape 5"/>
          <p:cNvSpPr>
            <a:spLocks noChangeArrowheads="1"/>
          </p:cNvSpPr>
          <p:nvPr/>
        </p:nvSpPr>
        <p:spPr bwMode="auto">
          <a:xfrm>
            <a:off x="6172200" y="5562600"/>
            <a:ext cx="2667000" cy="685800"/>
          </a:xfrm>
          <a:prstGeom prst="horizontalScroll">
            <a:avLst>
              <a:gd name="adj" fmla="val 12500"/>
            </a:avLst>
          </a:prstGeom>
          <a:noFill/>
          <a:ln w="9525">
            <a:solidFill>
              <a:schemeClr val="tx1"/>
            </a:solidFill>
            <a:round/>
            <a:headEnd/>
            <a:tailEnd/>
          </a:ln>
        </p:spPr>
        <p:txBody>
          <a:bodyPr wrap="none" anchor="ctr"/>
          <a:lstStyle/>
          <a:p>
            <a:endParaRPr lang="fa-IR"/>
          </a:p>
        </p:txBody>
      </p:sp>
      <p:sp>
        <p:nvSpPr>
          <p:cNvPr id="2054" name="Text Box 6"/>
          <p:cNvSpPr txBox="1">
            <a:spLocks noChangeArrowheads="1"/>
          </p:cNvSpPr>
          <p:nvPr/>
        </p:nvSpPr>
        <p:spPr bwMode="auto">
          <a:xfrm>
            <a:off x="6248400" y="5707063"/>
            <a:ext cx="2362200" cy="366712"/>
          </a:xfrm>
          <a:prstGeom prst="rect">
            <a:avLst/>
          </a:prstGeom>
          <a:noFill/>
          <a:ln w="9525">
            <a:noFill/>
            <a:miter lim="800000"/>
            <a:headEnd/>
            <a:tailEnd/>
          </a:ln>
        </p:spPr>
        <p:txBody>
          <a:bodyPr>
            <a:spAutoFit/>
          </a:bodyPr>
          <a:lstStyle/>
          <a:p>
            <a:pPr>
              <a:spcBef>
                <a:spcPct val="50000"/>
              </a:spcBef>
            </a:pPr>
            <a:r>
              <a:rPr lang="fa-IR" b="1"/>
              <a:t>نقاشی اثر مرتضی کاتوزیان</a:t>
            </a:r>
            <a:endParaRPr lang="en-US" b="1"/>
          </a:p>
        </p:txBody>
      </p:sp>
      <p:pic>
        <p:nvPicPr>
          <p:cNvPr id="2056" name="Picture 8">
            <a:hlinkClick r:id="" action="ppaction://media"/>
          </p:cNvPr>
          <p:cNvPicPr>
            <a:picLocks noRot="1" noChangeAspect="1" noChangeArrowheads="1"/>
          </p:cNvPicPr>
          <p:nvPr>
            <a:wavAudioFile r:embed="rId1" name="Recorded Sound"/>
          </p:nvPr>
        </p:nvPicPr>
        <p:blipFill>
          <a:blip r:embed="rId3" cstate="print"/>
          <a:srcRect/>
          <a:stretch>
            <a:fillRect/>
          </a:stretch>
        </p:blipFill>
        <p:spPr bwMode="auto">
          <a:xfrm>
            <a:off x="5105400" y="-457200"/>
            <a:ext cx="304800" cy="3048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diamond(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amond(in)">
                                      <p:cBhvr>
                                        <p:cTn id="12" dur="2000"/>
                                        <p:tgtEl>
                                          <p:spTgt spid="2054"/>
                                        </p:tgtEl>
                                      </p:cBhvr>
                                    </p:animEffect>
                                  </p:childTnLst>
                                </p:cTn>
                              </p:par>
                              <p:par>
                                <p:cTn id="13" presetID="1" presetClass="mediacall" presetSubtype="0" fill="hold" nodeType="withEffect">
                                  <p:stCondLst>
                                    <p:cond delay="0"/>
                                  </p:stCondLst>
                                  <p:childTnLst>
                                    <p:cmd type="call" cmd="playFrom(0.0)">
                                      <p:cBhvr>
                                        <p:cTn id="14" dur="1" fill="hold"/>
                                        <p:tgtEl>
                                          <p:spTgt spid="20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2056"/>
                                        </p:tgtEl>
                                      </p:cBhvr>
                                    </p:cmd>
                                  </p:childTnLst>
                                </p:cTn>
                              </p:par>
                            </p:childTnLst>
                          </p:cTn>
                        </p:par>
                      </p:childTnLst>
                    </p:cTn>
                  </p:par>
                </p:childTnLst>
              </p:cTn>
              <p:nextCondLst>
                <p:cond evt="onClick" delay="0">
                  <p:tgtEl>
                    <p:spTgt spid="2056"/>
                  </p:tgtEl>
                </p:cond>
              </p:nextCondLst>
            </p:seq>
            <p:audio>
              <p:cMediaNode numSld="18">
                <p:cTn id="20" repeatCount="indefinite" fill="hold" display="0">
                  <p:stCondLst>
                    <p:cond delay="indefinite"/>
                  </p:stCondLst>
                  <p:endCondLst>
                    <p:cond evt="onPrev" delay="0">
                      <p:tgtEl>
                        <p:sldTgt/>
                      </p:tgtEl>
                    </p:cond>
                    <p:cond evt="onStopAudio" delay="0">
                      <p:tgtEl>
                        <p:sldTgt/>
                      </p:tgtEl>
                    </p:cond>
                  </p:endCondLst>
                </p:cTn>
                <p:tgtEl>
                  <p:spTgt spid="2056"/>
                </p:tgtEl>
              </p:cMediaNode>
            </p:audio>
          </p:childTnLst>
        </p:cTn>
      </p:par>
    </p:tnLst>
    <p:bldLst>
      <p:bldP spid="2052" grpId="0"/>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914400" y="2895600"/>
            <a:ext cx="7467600" cy="2227263"/>
          </a:xfrm>
          <a:prstGeom prst="rect">
            <a:avLst/>
          </a:prstGeom>
          <a:noFill/>
          <a:ln w="9525">
            <a:noFill/>
            <a:miter lim="800000"/>
            <a:headEnd/>
            <a:tailEnd/>
          </a:ln>
        </p:spPr>
        <p:txBody>
          <a:bodyPr>
            <a:spAutoFit/>
          </a:bodyPr>
          <a:lstStyle/>
          <a:p>
            <a:pPr algn="ctr">
              <a:spcBef>
                <a:spcPct val="50000"/>
              </a:spcBef>
            </a:pPr>
            <a:r>
              <a:rPr lang="ar-SA" sz="2800" b="1"/>
              <a:t>وقتي او را به خانه رساندم گفت که باز هم با من بيرون خواهد رفت به شرط اينکه او مرا دعوت کند و من هم قبول کردم.وقتي به خانه برگشتم همسرم از من پرسيد که آيا شام بيرون با مادرم خوش گذشت؟ من هم در جواب گفتم خيلي بيشتر از آنچه که ميتوانستم تصور</a:t>
            </a:r>
            <a:r>
              <a:rPr lang="ar-SA" sz="2800"/>
              <a:t> </a:t>
            </a:r>
            <a:r>
              <a:rPr lang="fa-IR" sz="2800" b="1"/>
              <a:t>کنم</a:t>
            </a:r>
            <a:r>
              <a:rPr lang="en-US" sz="2800" b="1"/>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143000" y="3352800"/>
            <a:ext cx="7543800" cy="946150"/>
          </a:xfrm>
          <a:prstGeom prst="rect">
            <a:avLst/>
          </a:prstGeom>
          <a:noFill/>
          <a:ln w="9525">
            <a:noFill/>
            <a:miter lim="800000"/>
            <a:headEnd/>
            <a:tailEnd/>
          </a:ln>
        </p:spPr>
        <p:txBody>
          <a:bodyPr>
            <a:spAutoFit/>
          </a:bodyPr>
          <a:lstStyle/>
          <a:p>
            <a:pPr algn="ctr">
              <a:spcBef>
                <a:spcPct val="50000"/>
              </a:spcBef>
            </a:pPr>
            <a:r>
              <a:rPr lang="ar-SA" sz="2800" b="1"/>
              <a:t>چند روز بعد مادرم در اثر يک حمله قلبي شديد درگذشت و همه چيز بسيار سريعتر از آن واقع شد که بتوانم کاري کنم.</a:t>
            </a:r>
            <a:endParaRPr lang="en-US" sz="2800" b="1"/>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anim calcmode="lin" valueType="num">
                                      <p:cBhvr>
                                        <p:cTn id="8" dur="2000" fill="hold"/>
                                        <p:tgtEl>
                                          <p:spTgt spid="12292"/>
                                        </p:tgtEl>
                                        <p:attrNameLst>
                                          <p:attrName>ppt_w</p:attrName>
                                        </p:attrNameLst>
                                      </p:cBhvr>
                                      <p:tavLst>
                                        <p:tav tm="0" fmla="#ppt_w*sin(2.5*pi*$)">
                                          <p:val>
                                            <p:fltVal val="0"/>
                                          </p:val>
                                        </p:tav>
                                        <p:tav tm="100000">
                                          <p:val>
                                            <p:fltVal val="1"/>
                                          </p:val>
                                        </p:tav>
                                      </p:tavLst>
                                    </p:anim>
                                    <p:anim calcmode="lin" valueType="num">
                                      <p:cBhvr>
                                        <p:cTn id="9" dur="2000" fill="hold"/>
                                        <p:tgtEl>
                                          <p:spTgt spid="12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990600" y="3352800"/>
            <a:ext cx="7010400" cy="2227263"/>
          </a:xfrm>
          <a:prstGeom prst="rect">
            <a:avLst/>
          </a:prstGeom>
          <a:noFill/>
          <a:ln w="9525">
            <a:noFill/>
            <a:miter lim="800000"/>
            <a:headEnd/>
            <a:tailEnd/>
          </a:ln>
        </p:spPr>
        <p:txBody>
          <a:bodyPr>
            <a:spAutoFit/>
          </a:bodyPr>
          <a:lstStyle/>
          <a:p>
            <a:pPr algn="ctr">
              <a:spcBef>
                <a:spcPct val="50000"/>
              </a:spcBef>
            </a:pPr>
            <a:r>
              <a:rPr lang="ar-SA" sz="2800" b="1"/>
              <a:t>کمي بعد پاکتي حاوي کپي رسيدي از رستوراني که با مادرم در آن شب در آنجا غذا خورديم بدستم رسيد.يادداشتي هم بدين مضمون بدان الصاق شده بود: نميدانم که آيا در آنجا خواهم بود يا نه ولي هزينه را براي 2 نفر پرداخت کرده ام يکي براي تو و يکي براي همسرت.</a:t>
            </a:r>
            <a:r>
              <a:rPr lang="en-US" sz="2800"/>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diamond(in)">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838200" y="3581400"/>
            <a:ext cx="7620000" cy="1066800"/>
          </a:xfrm>
          <a:prstGeom prst="rect">
            <a:avLst/>
          </a:prstGeom>
          <a:noFill/>
          <a:ln w="9525">
            <a:noFill/>
            <a:miter lim="800000"/>
            <a:headEnd/>
            <a:tailEnd/>
          </a:ln>
        </p:spPr>
        <p:txBody>
          <a:bodyPr>
            <a:spAutoFit/>
          </a:bodyPr>
          <a:lstStyle/>
          <a:p>
            <a:pPr algn="ctr">
              <a:spcBef>
                <a:spcPct val="50000"/>
              </a:spcBef>
            </a:pPr>
            <a:r>
              <a:rPr lang="ar-SA" sz="3200" b="1"/>
              <a:t>و تو هرگز نخواهي فهميد که آنشب براي من چه مفهومي داشته است، دوستت دارم</a:t>
            </a:r>
            <a:r>
              <a:rPr lang="ar-SA" sz="3200"/>
              <a:t> </a:t>
            </a:r>
            <a:r>
              <a:rPr lang="fa-IR" sz="3200" b="1"/>
              <a:t>پسرم.</a:t>
            </a:r>
            <a:endParaRPr lang="en-US" sz="3200" b="1"/>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anim calcmode="lin" valueType="num">
                                      <p:cBhvr>
                                        <p:cTn id="8" dur="2000" fill="hold"/>
                                        <p:tgtEl>
                                          <p:spTgt spid="14340"/>
                                        </p:tgtEl>
                                        <p:attrNameLst>
                                          <p:attrName>ppt_w</p:attrName>
                                        </p:attrNameLst>
                                      </p:cBhvr>
                                      <p:tavLst>
                                        <p:tav tm="0" fmla="#ppt_w*sin(2.5*pi*$)">
                                          <p:val>
                                            <p:fltVal val="0"/>
                                          </p:val>
                                        </p:tav>
                                        <p:tav tm="100000">
                                          <p:val>
                                            <p:fltVal val="1"/>
                                          </p:val>
                                        </p:tav>
                                      </p:tavLst>
                                    </p:anim>
                                    <p:anim calcmode="lin" valueType="num">
                                      <p:cBhvr>
                                        <p:cTn id="9" dur="20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143000" y="3276600"/>
            <a:ext cx="7086600" cy="2289175"/>
          </a:xfrm>
          <a:prstGeom prst="rect">
            <a:avLst/>
          </a:prstGeom>
          <a:noFill/>
          <a:ln w="9525">
            <a:noFill/>
            <a:miter lim="800000"/>
            <a:headEnd/>
            <a:tailEnd/>
          </a:ln>
        </p:spPr>
        <p:txBody>
          <a:bodyPr>
            <a:spAutoFit/>
          </a:bodyPr>
          <a:lstStyle/>
          <a:p>
            <a:pPr algn="ctr">
              <a:spcBef>
                <a:spcPct val="50000"/>
              </a:spcBef>
            </a:pPr>
            <a:r>
              <a:rPr lang="ar-SA" sz="3600" b="1"/>
              <a:t>در آن هنگام بود که دريافتم چقدر اهميت دارد که بموقع به عزيزانمان بگوئيم که دوستشان داريم و زماني که شايسته آنهاست به آنها اختصاص دهيم.</a:t>
            </a:r>
            <a:r>
              <a:rPr lang="ar-SA" sz="3600"/>
              <a:t> </a:t>
            </a:r>
            <a:endParaRPr lang="en-US" sz="36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amond(in)">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762000" y="2514600"/>
            <a:ext cx="7848600" cy="579438"/>
          </a:xfrm>
          <a:prstGeom prst="rect">
            <a:avLst/>
          </a:prstGeom>
          <a:noFill/>
          <a:ln w="9525">
            <a:noFill/>
            <a:miter lim="800000"/>
            <a:headEnd/>
            <a:tailEnd/>
          </a:ln>
        </p:spPr>
        <p:txBody>
          <a:bodyPr>
            <a:spAutoFit/>
          </a:bodyPr>
          <a:lstStyle/>
          <a:p>
            <a:pPr algn="ctr">
              <a:spcBef>
                <a:spcPct val="50000"/>
              </a:spcBef>
            </a:pPr>
            <a:r>
              <a:rPr lang="ar-SA" sz="3200" b="1"/>
              <a:t>هيچ چيز در زندگي مهمتر از خدا و خانواده نيست</a:t>
            </a:r>
            <a:r>
              <a:rPr lang="en-US" sz="3200"/>
              <a:t>.</a:t>
            </a:r>
          </a:p>
        </p:txBody>
      </p:sp>
      <p:sp>
        <p:nvSpPr>
          <p:cNvPr id="16389" name="Text Box 5"/>
          <p:cNvSpPr txBox="1">
            <a:spLocks noChangeArrowheads="1"/>
          </p:cNvSpPr>
          <p:nvPr/>
        </p:nvSpPr>
        <p:spPr bwMode="auto">
          <a:xfrm>
            <a:off x="533400" y="4038600"/>
            <a:ext cx="8382000" cy="1066800"/>
          </a:xfrm>
          <a:prstGeom prst="rect">
            <a:avLst/>
          </a:prstGeom>
          <a:noFill/>
          <a:ln w="9525">
            <a:noFill/>
            <a:miter lim="800000"/>
            <a:headEnd/>
            <a:tailEnd/>
          </a:ln>
        </p:spPr>
        <p:txBody>
          <a:bodyPr>
            <a:spAutoFit/>
          </a:bodyPr>
          <a:lstStyle/>
          <a:p>
            <a:pPr algn="ctr">
              <a:spcBef>
                <a:spcPct val="50000"/>
              </a:spcBef>
            </a:pPr>
            <a:r>
              <a:rPr lang="ar-SA" sz="3200" b="1"/>
              <a:t>زماني که شايسته عزيزانتان است به آنها اختصاص دهيد زيرا هرگز نميتوان اين امور را به وقت ديگري واگذار نمود.</a:t>
            </a:r>
            <a:endParaRPr lang="en-US" sz="32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anim calcmode="lin" valueType="num">
                                      <p:cBhvr>
                                        <p:cTn id="8" dur="2000" fill="hold"/>
                                        <p:tgtEl>
                                          <p:spTgt spid="16388"/>
                                        </p:tgtEl>
                                        <p:attrNameLst>
                                          <p:attrName>ppt_w</p:attrName>
                                        </p:attrNameLst>
                                      </p:cBhvr>
                                      <p:tavLst>
                                        <p:tav tm="0" fmla="#ppt_w*sin(2.5*pi*$)">
                                          <p:val>
                                            <p:fltVal val="0"/>
                                          </p:val>
                                        </p:tav>
                                        <p:tav tm="100000">
                                          <p:val>
                                            <p:fltVal val="1"/>
                                          </p:val>
                                        </p:tav>
                                      </p:tavLst>
                                    </p:anim>
                                    <p:anim calcmode="lin" valueType="num">
                                      <p:cBhvr>
                                        <p:cTn id="9" dur="20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6389"/>
                                        </p:tgtEl>
                                        <p:attrNameLst>
                                          <p:attrName>style.visibility</p:attrName>
                                        </p:attrNameLst>
                                      </p:cBhvr>
                                      <p:to>
                                        <p:strVal val="visible"/>
                                      </p:to>
                                    </p:set>
                                    <p:animEffect transition="in" filter="fade">
                                      <p:cBhvr>
                                        <p:cTn id="14" dur="2000"/>
                                        <p:tgtEl>
                                          <p:spTgt spid="16389"/>
                                        </p:tgtEl>
                                      </p:cBhvr>
                                    </p:animEffect>
                                    <p:anim calcmode="lin" valueType="num">
                                      <p:cBhvr>
                                        <p:cTn id="15" dur="2000" fill="hold"/>
                                        <p:tgtEl>
                                          <p:spTgt spid="16389"/>
                                        </p:tgtEl>
                                        <p:attrNameLst>
                                          <p:attrName>ppt_w</p:attrName>
                                        </p:attrNameLst>
                                      </p:cBhvr>
                                      <p:tavLst>
                                        <p:tav tm="0" fmla="#ppt_w*sin(2.5*pi*$)">
                                          <p:val>
                                            <p:fltVal val="0"/>
                                          </p:val>
                                        </p:tav>
                                        <p:tav tm="100000">
                                          <p:val>
                                            <p:fltVal val="1"/>
                                          </p:val>
                                        </p:tav>
                                      </p:tavLst>
                                    </p:anim>
                                    <p:anim calcmode="lin" valueType="num">
                                      <p:cBhvr>
                                        <p:cTn id="16" dur="2000" fill="hold"/>
                                        <p:tgtEl>
                                          <p:spTgt spid="163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295400" y="3276600"/>
            <a:ext cx="6553200" cy="1373188"/>
          </a:xfrm>
          <a:prstGeom prst="rect">
            <a:avLst/>
          </a:prstGeom>
          <a:noFill/>
          <a:ln w="9525">
            <a:noFill/>
            <a:miter lim="800000"/>
            <a:headEnd/>
            <a:tailEnd/>
          </a:ln>
        </p:spPr>
        <p:txBody>
          <a:bodyPr>
            <a:spAutoFit/>
          </a:bodyPr>
          <a:lstStyle/>
          <a:p>
            <a:pPr algn="ctr">
              <a:spcBef>
                <a:spcPct val="50000"/>
              </a:spcBef>
            </a:pPr>
            <a:r>
              <a:rPr lang="ar-SA" sz="2800" b="1"/>
              <a:t>اين متن را براي همه کساني که والديني مسن دارند بفرستيد. به يک کودک، بالغ و يا هرکس با والديني پا به سن گذاشته. امروز بهتر از ديروز و فرداست</a:t>
            </a:r>
            <a:r>
              <a:rPr lang="en-US" sz="2800" b="1"/>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amond(in)">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600200" y="3276600"/>
            <a:ext cx="5867400" cy="1554163"/>
          </a:xfrm>
          <a:prstGeom prst="rect">
            <a:avLst/>
          </a:prstGeom>
          <a:noFill/>
          <a:ln w="9525">
            <a:noFill/>
            <a:miter lim="800000"/>
            <a:headEnd/>
            <a:tailEnd/>
          </a:ln>
        </p:spPr>
        <p:txBody>
          <a:bodyPr>
            <a:spAutoFit/>
          </a:bodyPr>
          <a:lstStyle/>
          <a:p>
            <a:pPr algn="ctr">
              <a:spcBef>
                <a:spcPct val="50000"/>
              </a:spcBef>
            </a:pPr>
            <a:r>
              <a:rPr lang="ar-SA" sz="3200" b="1"/>
              <a:t>ارزشمندترين وقايع زندگي معمولا ديده نميشوند ويا لمس نميگردند، بلکه در دل حس</a:t>
            </a:r>
            <a:r>
              <a:rPr lang="fa-IR" sz="3200" b="1"/>
              <a:t> می شوند.</a:t>
            </a:r>
            <a:endParaRPr lang="en-US" sz="32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1066800" y="2667000"/>
            <a:ext cx="7239000" cy="519113"/>
          </a:xfrm>
          <a:prstGeom prst="rect">
            <a:avLst/>
          </a:prstGeom>
          <a:noFill/>
          <a:ln w="9525">
            <a:noFill/>
            <a:miter lim="800000"/>
            <a:headEnd/>
            <a:tailEnd/>
          </a:ln>
        </p:spPr>
        <p:txBody>
          <a:bodyPr>
            <a:spAutoFit/>
          </a:bodyPr>
          <a:lstStyle/>
          <a:p>
            <a:pPr algn="ctr">
              <a:spcBef>
                <a:spcPct val="50000"/>
              </a:spcBef>
            </a:pPr>
            <a:r>
              <a:rPr lang="ar-SA" sz="2800" b="1"/>
              <a:t>لطفا به اين ماجرا كه دوستم برايم روايت كرد توجه كنيد</a:t>
            </a:r>
            <a:r>
              <a:rPr lang="en-US" sz="2800" b="1"/>
              <a:t>. </a:t>
            </a:r>
          </a:p>
        </p:txBody>
      </p:sp>
      <p:sp>
        <p:nvSpPr>
          <p:cNvPr id="4101" name="Text Box 5"/>
          <p:cNvSpPr txBox="1">
            <a:spLocks noChangeArrowheads="1"/>
          </p:cNvSpPr>
          <p:nvPr/>
        </p:nvSpPr>
        <p:spPr bwMode="auto">
          <a:xfrm>
            <a:off x="1676400" y="3657600"/>
            <a:ext cx="6019800" cy="2227263"/>
          </a:xfrm>
          <a:prstGeom prst="rect">
            <a:avLst/>
          </a:prstGeom>
          <a:noFill/>
          <a:ln w="9525">
            <a:noFill/>
            <a:miter lim="800000"/>
            <a:headEnd/>
            <a:tailEnd/>
          </a:ln>
        </p:spPr>
        <p:txBody>
          <a:bodyPr>
            <a:spAutoFit/>
          </a:bodyPr>
          <a:lstStyle/>
          <a:p>
            <a:pPr algn="ctr">
              <a:spcBef>
                <a:spcPct val="50000"/>
              </a:spcBef>
            </a:pPr>
            <a:r>
              <a:rPr lang="ar-SA" sz="2800" b="1"/>
              <a:t>اوميگفت كه پس از سالها زندگي مشترک، همسرم از من خواست که با </a:t>
            </a:r>
            <a:r>
              <a:rPr lang="ar-SA" sz="2800" b="1">
                <a:solidFill>
                  <a:srgbClr val="FF0000"/>
                </a:solidFill>
              </a:rPr>
              <a:t>زن ديگري</a:t>
            </a:r>
            <a:r>
              <a:rPr lang="ar-SA" sz="2800" b="1"/>
              <a:t> براي شام و سينما بيرون بروم. زنم گفت که مرا دوست دارد، ولي مطمئن است که اين زن هم مرا دوست دارد. و از بيرون رفتن با من لذت خواهد برد.</a:t>
            </a:r>
            <a:endParaRPr lang="en-US" sz="28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amond(in)">
                                      <p:cBhvr>
                                        <p:cTn id="12"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219200" y="2819400"/>
            <a:ext cx="7162800" cy="1800225"/>
          </a:xfrm>
          <a:prstGeom prst="rect">
            <a:avLst/>
          </a:prstGeom>
          <a:noFill/>
          <a:ln w="9525">
            <a:noFill/>
            <a:miter lim="800000"/>
            <a:headEnd/>
            <a:tailEnd/>
          </a:ln>
        </p:spPr>
        <p:txBody>
          <a:bodyPr>
            <a:spAutoFit/>
          </a:bodyPr>
          <a:lstStyle/>
          <a:p>
            <a:pPr algn="ctr">
              <a:spcBef>
                <a:spcPct val="50000"/>
              </a:spcBef>
            </a:pPr>
            <a:r>
              <a:rPr lang="ar-SA" sz="2800" b="1"/>
              <a:t>زن ديگري که همسرم از من ميخواست که با او بيرون بروم </a:t>
            </a:r>
            <a:r>
              <a:rPr lang="ar-SA" sz="2800" b="1">
                <a:solidFill>
                  <a:srgbClr val="FF0000"/>
                </a:solidFill>
              </a:rPr>
              <a:t>مادرم </a:t>
            </a:r>
            <a:r>
              <a:rPr lang="ar-SA" sz="2800" b="1"/>
              <a:t>بود که 19 سال پيش بيوه شده بود ولي مشغله هاي زندگي و داشتن 3 بچه باعث شده بود که من فقط در موارد اتفاقي ونامنظم به او سر بزنم.</a:t>
            </a:r>
            <a:endParaRPr lang="en-US" sz="28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0" y="3200400"/>
            <a:ext cx="6477000" cy="2528888"/>
          </a:xfrm>
          <a:prstGeom prst="rect">
            <a:avLst/>
          </a:prstGeom>
          <a:noFill/>
          <a:ln w="9525">
            <a:noFill/>
            <a:miter lim="800000"/>
            <a:headEnd/>
            <a:tailEnd/>
          </a:ln>
        </p:spPr>
        <p:txBody>
          <a:bodyPr>
            <a:spAutoFit/>
          </a:bodyPr>
          <a:lstStyle/>
          <a:p>
            <a:pPr algn="ctr">
              <a:spcBef>
                <a:spcPct val="50000"/>
              </a:spcBef>
            </a:pPr>
            <a:r>
              <a:rPr lang="ar-SA" sz="3200" b="1"/>
              <a:t>آن شب به او زنگ زدم تا براي سينما و شام بيرون برويم. مادرم با نگراني پرسيد که مگر چه شده؟ او از آن دسته افرادي بود که يک تماس تلفني شبانه و يا يک دعوت غير منتظره را نشانه يک خبر بد ميدانست.</a:t>
            </a:r>
            <a:endParaRPr lang="en-US" sz="32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1066800" y="3200400"/>
            <a:ext cx="7086600" cy="3081338"/>
          </a:xfrm>
          <a:prstGeom prst="rect">
            <a:avLst/>
          </a:prstGeom>
          <a:noFill/>
          <a:ln w="9525">
            <a:noFill/>
            <a:miter lim="800000"/>
            <a:headEnd/>
            <a:tailEnd/>
          </a:ln>
        </p:spPr>
        <p:txBody>
          <a:bodyPr>
            <a:spAutoFit/>
          </a:bodyPr>
          <a:lstStyle/>
          <a:p>
            <a:pPr algn="ctr">
              <a:spcBef>
                <a:spcPct val="50000"/>
              </a:spcBef>
            </a:pPr>
            <a:r>
              <a:rPr lang="ar-SA" sz="2800" b="1"/>
              <a:t>به او گفتم: بنظرم رسيد بسيار دلپذير خواهد بود که اگر ما امشب را با هم باشيم. او پس از کمي تامل گفت که او نيز از اين ايده لذت خواهد برد.آن جمعه پس از کار وقتي براي بردنش ميرفتم کمي عصبي بودم. وقتي رسيدم ديدم که او هم کمي عصبي بود کتش را پوشيده بود و جلوي درب ايستاده بود، موهايش را جمع کرده بود و لباسي را پوشيده بود که در آخرين جشن سالگرد ازدواجش پوشيده بود. </a:t>
            </a:r>
            <a:endParaRPr lang="en-US" sz="280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amond(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828800" y="2667000"/>
            <a:ext cx="6248400" cy="946150"/>
          </a:xfrm>
          <a:prstGeom prst="rect">
            <a:avLst/>
          </a:prstGeom>
          <a:noFill/>
          <a:ln w="9525">
            <a:noFill/>
            <a:miter lim="800000"/>
            <a:headEnd/>
            <a:tailEnd/>
          </a:ln>
        </p:spPr>
        <p:txBody>
          <a:bodyPr>
            <a:spAutoFit/>
          </a:bodyPr>
          <a:lstStyle/>
          <a:p>
            <a:pPr algn="ctr">
              <a:spcBef>
                <a:spcPct val="50000"/>
              </a:spcBef>
            </a:pPr>
            <a:r>
              <a:rPr lang="ar-SA" sz="2800" b="1"/>
              <a:t>با چهره اي روشن همچون فرشتگان به من لبخند زد.</a:t>
            </a:r>
            <a:endParaRPr lang="en-US" sz="2800"/>
          </a:p>
        </p:txBody>
      </p:sp>
      <p:sp>
        <p:nvSpPr>
          <p:cNvPr id="8197" name="Text Box 5"/>
          <p:cNvSpPr txBox="1">
            <a:spLocks noChangeArrowheads="1"/>
          </p:cNvSpPr>
          <p:nvPr/>
        </p:nvSpPr>
        <p:spPr bwMode="auto">
          <a:xfrm>
            <a:off x="1447800" y="4419600"/>
            <a:ext cx="7162800" cy="1373188"/>
          </a:xfrm>
          <a:prstGeom prst="rect">
            <a:avLst/>
          </a:prstGeom>
          <a:noFill/>
          <a:ln w="9525">
            <a:noFill/>
            <a:miter lim="800000"/>
            <a:headEnd/>
            <a:tailEnd/>
          </a:ln>
        </p:spPr>
        <p:txBody>
          <a:bodyPr>
            <a:spAutoFit/>
          </a:bodyPr>
          <a:lstStyle/>
          <a:p>
            <a:pPr algn="ctr">
              <a:spcBef>
                <a:spcPct val="50000"/>
              </a:spcBef>
            </a:pPr>
            <a:r>
              <a:rPr lang="ar-SA" sz="2800" b="1"/>
              <a:t>وقتي سوار ماشين ميشد گفت که به دوستانش گفته امشب با پسرم براي گردش بيرون ميروم و آنها خيلي تحت تاثير قرار گرفته اند</a:t>
            </a:r>
            <a:r>
              <a:rPr lang="en-US" sz="2800"/>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2000"/>
                                        <p:tgtEl>
                                          <p:spTgt spid="8196">
                                            <p:txEl>
                                              <p:pRg st="0" end="0"/>
                                            </p:txEl>
                                          </p:spTgt>
                                        </p:tgtEl>
                                      </p:cBhvr>
                                    </p:animEffect>
                                    <p:anim calcmode="lin" valueType="num">
                                      <p:cBhvr>
                                        <p:cTn id="8" dur="2000" fill="hold"/>
                                        <p:tgtEl>
                                          <p:spTgt spid="819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8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diamond(in)">
                                      <p:cBhvr>
                                        <p:cTn id="14"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52600" y="2667000"/>
            <a:ext cx="5715000" cy="1187450"/>
          </a:xfrm>
          <a:prstGeom prst="rect">
            <a:avLst/>
          </a:prstGeom>
          <a:noFill/>
          <a:ln w="9525">
            <a:noFill/>
            <a:miter lim="800000"/>
            <a:headEnd/>
            <a:tailEnd/>
          </a:ln>
        </p:spPr>
        <p:txBody>
          <a:bodyPr>
            <a:spAutoFit/>
          </a:bodyPr>
          <a:lstStyle/>
          <a:p>
            <a:pPr algn="ctr">
              <a:spcBef>
                <a:spcPct val="50000"/>
              </a:spcBef>
            </a:pPr>
            <a:r>
              <a:rPr lang="ar-SA" sz="2400" b="1"/>
              <a:t>ما به رستوراني رفتيم که هر چند لوکس نبود ولي بسيار راحت و دنج بود. دستم را چنان گرفته بود که گوئي همسر رئيس جمهور بود</a:t>
            </a:r>
            <a:r>
              <a:rPr lang="en-US" sz="2400" b="1"/>
              <a:t> .</a:t>
            </a:r>
          </a:p>
        </p:txBody>
      </p:sp>
      <p:sp>
        <p:nvSpPr>
          <p:cNvPr id="9221" name="Text Box 5"/>
          <p:cNvSpPr txBox="1">
            <a:spLocks noChangeArrowheads="1"/>
          </p:cNvSpPr>
          <p:nvPr/>
        </p:nvSpPr>
        <p:spPr bwMode="auto">
          <a:xfrm>
            <a:off x="1752600" y="3886200"/>
            <a:ext cx="5791200" cy="2282825"/>
          </a:xfrm>
          <a:prstGeom prst="rect">
            <a:avLst/>
          </a:prstGeom>
          <a:noFill/>
          <a:ln w="9525">
            <a:noFill/>
            <a:miter lim="800000"/>
            <a:headEnd/>
            <a:tailEnd/>
          </a:ln>
        </p:spPr>
        <p:txBody>
          <a:bodyPr>
            <a:spAutoFit/>
          </a:bodyPr>
          <a:lstStyle/>
          <a:p>
            <a:pPr algn="ctr">
              <a:spcBef>
                <a:spcPct val="50000"/>
              </a:spcBef>
            </a:pPr>
            <a:r>
              <a:rPr lang="ar-SA" sz="2400" b="1"/>
              <a:t>پس از اينکه نشستيم به خواندن منوي رستوران مشغول شدم. هنگام خواندن از بالاي منو نگاهي به چهره مادرم انداختم و ديدم با لبخندي حاکي از ياد آوري خاطرات گذشته به من نگاه ميكند، به من گفت يادش مي آيد که وقتي من کوچک بودم و با هم به رستوران ميرفتيم او بود که منوي رستوران را ميخواند.</a:t>
            </a:r>
            <a:r>
              <a:rPr lang="en-US" sz="2400"/>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20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amond(in)">
                                      <p:cBhvr>
                                        <p:cTn id="12"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1371600" y="3657600"/>
            <a:ext cx="7086600" cy="2227263"/>
          </a:xfrm>
          <a:prstGeom prst="rect">
            <a:avLst/>
          </a:prstGeom>
          <a:noFill/>
          <a:ln w="9525">
            <a:noFill/>
            <a:miter lim="800000"/>
            <a:headEnd/>
            <a:tailEnd/>
          </a:ln>
        </p:spPr>
        <p:txBody>
          <a:bodyPr>
            <a:spAutoFit/>
          </a:bodyPr>
          <a:lstStyle/>
          <a:p>
            <a:pPr algn="ctr">
              <a:spcBef>
                <a:spcPct val="50000"/>
              </a:spcBef>
            </a:pPr>
            <a:r>
              <a:rPr lang="ar-SA" sz="2800" b="1"/>
              <a:t>من هم در پاسخ گفتم که حالا وقتش رس</a:t>
            </a:r>
            <a:r>
              <a:rPr lang="fa-IR" sz="2800" b="1"/>
              <a:t>ید</a:t>
            </a:r>
            <a:r>
              <a:rPr lang="ar-SA" sz="2800" b="1"/>
              <a:t>ه که تو استراحت کني و بگذاري که من اين لطف را در حق تو بکنم.هنگام صرف شام گپ وگفتي صميمانه داشتيم، هيچ چيز غير عادي بين ما رد و بدل نشد بلکه صحبتها پيرامون وقايع جاري بود و آنقدرحرف زديم که سينما را از دست داديم.</a:t>
            </a:r>
            <a:endParaRPr lang="en-US" sz="2800" b="1"/>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TotalTime>
  <Words>146</Words>
  <Application>Microsoft Office PowerPoint</Application>
  <PresentationFormat>On-screen Show (4:3)</PresentationFormat>
  <Paragraphs>21</Paragraphs>
  <Slides>16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sisi</dc:creator>
  <cp:lastModifiedBy>MRT</cp:lastModifiedBy>
  <cp:revision>22</cp:revision>
  <dcterms:created xsi:type="dcterms:W3CDTF">2007-11-12T17:15:20Z</dcterms:created>
  <dcterms:modified xsi:type="dcterms:W3CDTF">2014-04-19T05:20:15Z</dcterms:modified>
</cp:coreProperties>
</file>