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9900"/>
    <a:srgbClr val="111111"/>
    <a:srgbClr val="333333"/>
    <a:srgbClr val="333300"/>
    <a:srgbClr val="663300"/>
    <a:srgbClr val="006699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5" d="100"/>
          <a:sy n="55" d="100"/>
        </p:scale>
        <p:origin x="-7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A3C0D5C9-D82C-4ABE-A1E6-F5440AFCF82B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FEEE71-FBCD-434C-8CBE-87FBBFA62EB2}" type="slidenum">
              <a:rPr lang="ar-SA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7EC88-6CAD-4860-B23F-F08040C9CDB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16140-F74F-4942-BCD6-A373363F4B5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E1A4B-778E-4227-8768-CF27DDF86F4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E903E-AB6B-4A5C-BFBA-F96850B3525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37181-A094-4045-91AD-07C7C3A4A4E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869D1-23DA-42DE-B117-47DD032AA7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3E494-769D-49B9-8979-E1F018B467C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1D818-4AED-4657-A345-D4F47D645D0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27087-F05F-4832-BC61-B3CCF5DF9A8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3FD79-A27B-467D-87D2-42FBCBCC409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81871C-2191-4D76-B3B8-1430DB4C430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E96D5647-BC32-425A-A9D2-DE4F89F16205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ar-SA"/>
              <a:t>طراح: فریناز گلستانه</a:t>
            </a:r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5257800" y="1066800"/>
            <a:ext cx="29718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9600" b="1">
                <a:cs typeface="B Jadid" pitchFamily="2" charset="-78"/>
              </a:rPr>
              <a:t>عمر</a:t>
            </a:r>
            <a:endParaRPr lang="en-US" sz="9600" b="1">
              <a:cs typeface="B Jadid" pitchFamily="2" charset="-78"/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2438400"/>
            <a:ext cx="7467600" cy="325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b="1"/>
              <a:t>طی شد این عمر، تو دانی به چه سان؟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پوچ و بس تند چونان باد دمان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                     همه تقصیر من است ، خودم میدانم...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                     که نکردم فکری ...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                     وتامل ننمودم روزی،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                     ساعتی  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                     یا آنی،</a:t>
            </a:r>
          </a:p>
          <a:p>
            <a:pPr>
              <a:spcBef>
                <a:spcPct val="50000"/>
              </a:spcBef>
            </a:pPr>
            <a:r>
              <a:rPr lang="fa-IR" b="1"/>
              <a:t>                                                      </a:t>
            </a: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990600" y="5410200"/>
            <a:ext cx="4648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200" b="1">
                <a:solidFill>
                  <a:srgbClr val="FF0000"/>
                </a:solidFill>
              </a:rPr>
              <a:t>که چه سان می گذرد عمر گران؟</a:t>
            </a:r>
            <a:endParaRPr lang="en-US" sz="32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3150"/>
                            </p:stCondLst>
                            <p:childTnLst>
                              <p:par>
                                <p:cTn id="3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1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1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3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2150"/>
                            </p:stCondLst>
                            <p:childTnLst>
                              <p:par>
                                <p:cTn id="44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52" grpId="2"/>
      <p:bldP spid="2053" grpId="0"/>
      <p:bldP spid="2054" grpId="0"/>
      <p:bldP spid="205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905000" y="304800"/>
            <a:ext cx="70866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کودکی رفت به بازی ،به فراغت ، به نشاط...               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 فارغ از نیک و بد و مرگ و حیات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همه گفتند کنون تا بچه است ،بگذارید بخندد شادان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 که پس از این دگرش فرصت خندیدن نیست!!!               بایدش نالیـــدن!!</a:t>
            </a:r>
            <a:endParaRPr lang="en-US" sz="2000" b="1">
              <a:solidFill>
                <a:schemeClr val="accent2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2133600"/>
            <a:ext cx="70866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                                           من نپرسیدم هیچ     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                                           که پس از این ز چه رو    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                                                                       نتوان خندیدن؟</a:t>
            </a:r>
          </a:p>
          <a:p>
            <a:r>
              <a:rPr lang="fa-IR" sz="2000" b="1">
                <a:solidFill>
                  <a:schemeClr val="accent2"/>
                </a:solidFill>
              </a:rPr>
              <a:t>                       هیچکس نیز نگفت:         </a:t>
            </a:r>
          </a:p>
          <a:p>
            <a:r>
              <a:rPr lang="fa-IR" sz="2000" b="1">
                <a:solidFill>
                  <a:schemeClr val="accent2"/>
                </a:solidFill>
              </a:rPr>
              <a:t>                                                     </a:t>
            </a:r>
            <a:r>
              <a:rPr lang="fa-IR" sz="2000" b="1">
                <a:solidFill>
                  <a:srgbClr val="FF0000"/>
                </a:solidFill>
              </a:rPr>
              <a:t>زندگی چیست؟ چرا می آییم؟</a:t>
            </a:r>
          </a:p>
          <a:p>
            <a:r>
              <a:rPr lang="fa-IR" sz="2000" b="1">
                <a:solidFill>
                  <a:srgbClr val="FF0000"/>
                </a:solidFill>
              </a:rPr>
              <a:t>                                                     بعد از این چند صباح،به کجا باید رفت؟</a:t>
            </a:r>
          </a:p>
          <a:p>
            <a:r>
              <a:rPr lang="fa-IR" sz="2000" b="1">
                <a:solidFill>
                  <a:srgbClr val="FF0000"/>
                </a:solidFill>
              </a:rPr>
              <a:t>                                                     با کدامین توشه، به سفر باید رفت؟</a:t>
            </a:r>
          </a:p>
          <a:p>
            <a:pPr>
              <a:spcBef>
                <a:spcPct val="50000"/>
              </a:spcBef>
            </a:pPr>
            <a:endParaRPr lang="fa-IR" sz="2000" b="1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accent2"/>
                </a:solidFill>
              </a:rPr>
              <a:t>                       </a:t>
            </a:r>
            <a:endParaRPr lang="fa-IR" sz="2000" b="1">
              <a:solidFill>
                <a:srgbClr val="FF6600"/>
              </a:solidFill>
            </a:endParaRPr>
          </a:p>
          <a:p>
            <a:pPr>
              <a:spcBef>
                <a:spcPct val="50000"/>
              </a:spcBef>
            </a:pPr>
            <a:r>
              <a:rPr lang="fa-IR" b="1"/>
              <a:t>                       </a:t>
            </a:r>
            <a:endParaRPr lang="en-US" b="1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295400" y="53340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800" b="1"/>
              <a:t>من نپرسیدم و کس نیز مرا هیچ نگفت...</a:t>
            </a:r>
            <a:endParaRPr lang="en-US" sz="2800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700"/>
                            </p:stCondLst>
                            <p:childTnLst>
                              <p:par>
                                <p:cTn id="26" presetID="4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/>
      <p:bldP spid="3079" grpId="0"/>
      <p:bldP spid="307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0" y="1905000"/>
            <a:ext cx="5334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نوجوانی سپری گشت به بازی، به فراغت ،به نشاط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فارغ از نیک و بد و مرگ و حیات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بعد از آن باز نفهمیدم من ......که چه سان عمر گذشت؟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لیک گفتند همه  که جوانست هنوز            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   بگذارید جوانی بکند،بهره از عمر برد ، کامروایی بکند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   بگذارید که خوش باشد و مست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FF6600"/>
                </a:solidFill>
              </a:rPr>
              <a:t>   بعداز این باز ورا عمری هست...</a:t>
            </a:r>
            <a:endParaRPr lang="en-US" sz="2000" b="1">
              <a:solidFill>
                <a:srgbClr val="FF6600"/>
              </a:solidFill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یک نفربانگ برآورد که او     از هم اکنون باید،فکرفردابکند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دیگری آواداد                    که چو فردابشود،فکرفردابکند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سومی گفت:همانگونه که دیروزش رفت ...  بگذرد امروزش،همچنین فردایش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2895600" y="838200"/>
            <a:ext cx="624840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باهمه این احوال، من نپرسیدم هیچ    که چه سان دی بگذشت؟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آن همه قدرت و نیروی عظیم          به چه ره مصرف گشت؟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نه تفکر،نه تعمق ونه اندیشه دمی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عمر بگذشت به بی حاصلی و مسخرگی...     </a:t>
            </a:r>
          </a:p>
          <a:p>
            <a:pPr>
              <a:spcBef>
                <a:spcPct val="50000"/>
              </a:spcBef>
            </a:pPr>
            <a:r>
              <a:rPr lang="fa-IR" sz="2000" b="1">
                <a:solidFill>
                  <a:schemeClr val="bg1"/>
                </a:solidFill>
              </a:rPr>
              <a:t>چه توانی که زکف دادم ......................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962400" y="12192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800" b="1">
                <a:solidFill>
                  <a:srgbClr val="FF6600"/>
                </a:solidFill>
              </a:rPr>
              <a:t>من نپرسیدم و کس نیز مرا هیچ نگفت...</a:t>
            </a:r>
            <a:endParaRPr lang="en-US" sz="28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14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15" dur="3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6" dur="3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7" dur="3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700"/>
                            </p:stCondLst>
                            <p:childTnLst>
                              <p:par>
                                <p:cTn id="48" presetID="4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0" grpId="1"/>
      <p:bldP spid="4101" grpId="0"/>
      <p:bldP spid="4101" grpId="1"/>
      <p:bldP spid="4102" grpId="0"/>
      <p:bldP spid="4102" grpId="1"/>
      <p:bldP spid="4103" grpId="0"/>
      <p:bldP spid="410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81000" y="0"/>
            <a:ext cx="853440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قدرت عهد شباب،</a:t>
            </a:r>
          </a:p>
          <a:p>
            <a:pPr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            </a:t>
            </a:r>
            <a:r>
              <a:rPr lang="fa-IR" sz="2200" b="1">
                <a:solidFill>
                  <a:srgbClr val="FFFFCC"/>
                </a:solidFill>
              </a:rPr>
              <a:t>می توانست مرا تا به خدا پیش برد</a:t>
            </a:r>
          </a:p>
          <a:p>
            <a:pPr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                                                    لیک بیهوده تلف گشت جوانی ، هیهات</a:t>
            </a:r>
          </a:p>
          <a:p>
            <a:pPr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آن کسانی که نمی دانستند“ زندگی یعنی چه؟“رهنمایم بودند</a:t>
            </a:r>
          </a:p>
          <a:p>
            <a:pPr algn="l"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عمرشان طی شده بی ارزش و بیهوده و کار        و  مرا می گفتند که چو آنها باشم</a:t>
            </a:r>
          </a:p>
          <a:p>
            <a:pPr algn="l"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                                                          که چو آنها دائم،فکر خوردن باشم</a:t>
            </a:r>
          </a:p>
          <a:p>
            <a:pPr algn="l"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                                                          فـکرتامین معاش،فکر ثروت باشم</a:t>
            </a:r>
          </a:p>
          <a:p>
            <a:pPr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   کس مرا هیچ نگفت     زندگانی کردن</a:t>
            </a:r>
          </a:p>
          <a:p>
            <a:pPr>
              <a:spcBef>
                <a:spcPct val="50000"/>
              </a:spcBef>
            </a:pPr>
            <a:r>
              <a:rPr lang="fa-IR" sz="2200" b="1">
                <a:solidFill>
                  <a:srgbClr val="800000"/>
                </a:solidFill>
              </a:rPr>
              <a:t>                                       فکر خود بودن و غافل ز جهان بودن نیست</a:t>
            </a:r>
            <a:endParaRPr lang="en-US" sz="2200" b="1">
              <a:solidFill>
                <a:srgbClr val="800000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33400" y="5853113"/>
            <a:ext cx="4267200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400" b="1">
                <a:solidFill>
                  <a:schemeClr val="accent1"/>
                </a:solidFill>
              </a:rPr>
              <a:t>من نفهمیدم و کس نیز مرا هیچ نگفت...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81000" y="586740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200" b="1">
                <a:solidFill>
                  <a:srgbClr val="FF6600"/>
                </a:solidFill>
              </a:rPr>
              <a:t>و صد افسوس که چون عمر گذ شـت ، معنی اش می فهمم</a:t>
            </a:r>
            <a:endParaRPr lang="en-US" sz="3200" b="1">
              <a:solidFill>
                <a:srgbClr val="FF66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9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4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16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00"/>
                            </p:stCondLst>
                            <p:childTnLst>
                              <p:par>
                                <p:cTn id="24" presetID="40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4" grpId="1"/>
      <p:bldP spid="5125" grpId="0"/>
      <p:bldP spid="512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971800" y="228600"/>
            <a:ext cx="617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000" b="1">
                <a:solidFill>
                  <a:srgbClr val="CC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حال می پندارم هدف از زیستن این است رفیق</a:t>
            </a:r>
            <a:endParaRPr lang="en-US" sz="2000" b="1">
              <a:solidFill>
                <a:srgbClr val="CC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0" y="1066800"/>
            <a:ext cx="9144000" cy="427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80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من شدم خلق که با عزمی جزم                            پای از بند هواها گسلم</a:t>
            </a:r>
          </a:p>
          <a:p>
            <a:pPr>
              <a:spcBef>
                <a:spcPct val="50000"/>
              </a:spcBef>
            </a:pPr>
            <a:r>
              <a:rPr lang="fa-IR" sz="280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           پای در راه حقائق بنهم </a:t>
            </a:r>
          </a:p>
          <a:p>
            <a:pPr>
              <a:spcBef>
                <a:spcPct val="50000"/>
              </a:spcBef>
            </a:pPr>
            <a:r>
              <a:rPr lang="fa-IR" sz="280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با دلی آسوده ،</a:t>
            </a:r>
          </a:p>
          <a:p>
            <a:pPr>
              <a:spcBef>
                <a:spcPct val="50000"/>
              </a:spcBef>
            </a:pPr>
            <a:r>
              <a:rPr lang="fa-IR" sz="280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فارغ از شهوت و آز و حسد و کینه و بخل</a:t>
            </a:r>
          </a:p>
          <a:p>
            <a:pPr>
              <a:spcBef>
                <a:spcPct val="50000"/>
              </a:spcBef>
            </a:pPr>
            <a:r>
              <a:rPr lang="fa-IR" sz="280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مملو از عشق و جوانمردی و علم                     در ره کشف حقائق کوشم</a:t>
            </a:r>
          </a:p>
          <a:p>
            <a:pPr>
              <a:spcBef>
                <a:spcPct val="50000"/>
              </a:spcBef>
            </a:pPr>
            <a:r>
              <a:rPr lang="fa-IR" sz="280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 زره جنگ برای بدو ناحق پوشم</a:t>
            </a:r>
          </a:p>
          <a:p>
            <a:pPr>
              <a:spcBef>
                <a:spcPct val="50000"/>
              </a:spcBef>
            </a:pPr>
            <a:r>
              <a:rPr lang="fa-IR" sz="2400"/>
              <a:t> </a:t>
            </a:r>
            <a:endParaRPr lang="en-US" sz="2400"/>
          </a:p>
        </p:txBody>
      </p:sp>
      <p:sp>
        <p:nvSpPr>
          <p:cNvPr id="6151" name="WordArt 7"/>
          <p:cNvSpPr>
            <a:spLocks noChangeArrowheads="1" noChangeShapeType="1" noTextEdit="1"/>
          </p:cNvSpPr>
          <p:nvPr/>
        </p:nvSpPr>
        <p:spPr bwMode="auto">
          <a:xfrm>
            <a:off x="1066800" y="5486400"/>
            <a:ext cx="7086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a-IR" sz="28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CCFF">
                        <a:alpha val="58000"/>
                      </a:srgbClr>
                    </a:gs>
                    <a:gs pos="100000">
                      <a:srgbClr val="761747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ره حق پویم و حق گویم و بس...حق گویم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2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5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49" grpId="1"/>
      <p:bldP spid="6150" grpId="0"/>
      <p:bldP spid="61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152400"/>
            <a:ext cx="8382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400" b="1">
                <a:solidFill>
                  <a:schemeClr val="bg1"/>
                </a:solidFill>
              </a:rPr>
              <a:t>آنچه آموخته ام بر دگران نیز نکو آموزم</a:t>
            </a:r>
          </a:p>
          <a:p>
            <a:pPr>
              <a:spcBef>
                <a:spcPct val="50000"/>
              </a:spcBef>
            </a:pPr>
            <a:r>
              <a:rPr lang="fa-IR" sz="2400" b="1">
                <a:solidFill>
                  <a:schemeClr val="bg1"/>
                </a:solidFill>
              </a:rPr>
              <a:t>                             شمع راه دگران گردم و با شعله خویش</a:t>
            </a:r>
          </a:p>
          <a:p>
            <a:pPr>
              <a:spcBef>
                <a:spcPct val="50000"/>
              </a:spcBef>
            </a:pPr>
            <a:r>
              <a:rPr lang="fa-IR" sz="2400" b="1">
                <a:solidFill>
                  <a:schemeClr val="bg1"/>
                </a:solidFill>
              </a:rPr>
              <a:t>                                                      ره نمایم به همه گر چه سراپا سوزم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4572000" cy="115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400" b="1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من شـــدم خلق که مثمرباشم...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3810000"/>
            <a:ext cx="6629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2400" b="1"/>
              <a:t>                             </a:t>
            </a:r>
            <a:r>
              <a:rPr lang="fa-IR" sz="2400" b="1">
                <a:solidFill>
                  <a:srgbClr val="111111"/>
                </a:solidFill>
              </a:rPr>
              <a:t>نه چنین زائد و بی جوش و خروش </a:t>
            </a:r>
          </a:p>
          <a:p>
            <a:pPr>
              <a:spcBef>
                <a:spcPct val="50000"/>
              </a:spcBef>
            </a:pPr>
            <a:r>
              <a:rPr lang="fa-IR" sz="2400" b="1">
                <a:solidFill>
                  <a:srgbClr val="111111"/>
                </a:solidFill>
              </a:rPr>
              <a:t>                                          عمربربادوبه حسرت خاموش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333333"/>
              </a:solidFill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0" y="5105400"/>
            <a:ext cx="85344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600"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ای صد افسوس که چون عمر گذشت......</a:t>
            </a:r>
          </a:p>
          <a:p>
            <a:pPr>
              <a:spcBef>
                <a:spcPct val="50000"/>
              </a:spcBef>
            </a:pPr>
            <a:r>
              <a:rPr lang="fa-IR" sz="3600">
                <a:solidFill>
                  <a:srgbClr val="CC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معنی اش فهمیدم...</a:t>
            </a:r>
            <a:endParaRPr lang="en-US" sz="3600">
              <a:solidFill>
                <a:srgbClr val="CC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3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2" grpId="1"/>
      <p:bldP spid="7173" grpId="0"/>
      <p:bldP spid="7173" grpId="1"/>
      <p:bldP spid="7174" grpId="0"/>
      <p:bldP spid="7174" grpId="1"/>
      <p:bldP spid="717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542</Words>
  <Application>Microsoft Office PowerPoint</Application>
  <PresentationFormat>On-screen Show (4:3)</PresentationFormat>
  <Paragraphs>71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B Jadid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Other</dc:creator>
  <cp:lastModifiedBy>MRT</cp:lastModifiedBy>
  <cp:revision>10</cp:revision>
  <dcterms:created xsi:type="dcterms:W3CDTF">2008-02-08T19:07:17Z</dcterms:created>
  <dcterms:modified xsi:type="dcterms:W3CDTF">2014-06-07T04:27:28Z</dcterms:modified>
</cp:coreProperties>
</file>