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9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8" r:id="rId10"/>
    <p:sldId id="267" r:id="rId11"/>
  </p:sldIdLst>
  <p:sldSz cx="9144000" cy="6858000" type="screen4x3"/>
  <p:notesSz cx="6858000" cy="9144000"/>
  <p:defaultTextStyle>
    <a:defPPr>
      <a:defRPr lang="ar-S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aximized" horzBarState="maximized">
    <p:restoredLeft sz="84380"/>
    <p:restoredTop sz="94660"/>
  </p:normalViewPr>
  <p:slideViewPr>
    <p:cSldViewPr>
      <p:cViewPr varScale="1">
        <p:scale>
          <a:sx n="73" d="100"/>
          <a:sy n="73" d="100"/>
        </p:scale>
        <p:origin x="-17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D41705-7E48-4C79-98AC-213B7D0BB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A25F9-578D-4B38-B3F0-1C42C54A24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53B3B-EF5C-40B4-AD9D-F840CE545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BE1D7-886F-47EC-B5D3-E7C6E266D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993E8-8062-4369-8115-5AE0B0A87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F9611-535C-4730-921A-FD467DB92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8B50A-0E28-40DC-8BAB-EF3F3D4AF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283C0-EA12-4FB7-94F9-E9DACD54D7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0CDC6-440C-4C6B-81CD-521FF992C2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E1E09-8AB5-432F-BCB2-BEFC79B62E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50FEE-EEBD-45B8-92F8-9AD6364F5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10AB82F-DEB4-488F-9299-8B4E1594E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2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7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7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27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27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7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7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27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27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7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7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27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27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7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7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27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27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7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7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27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27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18" charset="0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18" charset="0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18" charset="0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18" charset="0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18" charset="0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87624" y="1916832"/>
            <a:ext cx="6778625" cy="720725"/>
          </a:xfrm>
        </p:spPr>
        <p:txBody>
          <a:bodyPr/>
          <a:lstStyle/>
          <a:p>
            <a:pPr marL="0" indent="0" algn="ctr" eaLnBrk="1" hangingPunct="1">
              <a:buFont typeface="WingDings" pitchFamily="18" charset="0"/>
              <a:buNone/>
            </a:pPr>
            <a:r>
              <a:rPr lang="fa-IR" sz="6000" b="1" dirty="0" smtClean="0"/>
              <a:t>لیوان را زمین بگذار</a:t>
            </a:r>
            <a:endParaRPr lang="en-US" sz="6000" b="1" dirty="0" smtClean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sz="3600" b="1" dirty="0" smtClean="0">
                <a:solidFill>
                  <a:srgbClr val="92D050"/>
                </a:solidFill>
              </a:rPr>
              <a:t>دوست من ، یادت باشد که لیوان آب را همین امروز زمین بگذاری .</a:t>
            </a:r>
            <a:br>
              <a:rPr lang="fa-IR" sz="3600" b="1" dirty="0" smtClean="0">
                <a:solidFill>
                  <a:srgbClr val="92D050"/>
                </a:solidFill>
              </a:rPr>
            </a:br>
            <a:r>
              <a:rPr lang="en-US" sz="3600" b="1" dirty="0" smtClean="0">
                <a:solidFill>
                  <a:srgbClr val="92D050"/>
                </a:solidFill>
              </a:rPr>
              <a:t>.</a:t>
            </a:r>
            <a:r>
              <a:rPr lang="fa-IR" sz="3600" b="1" dirty="0" smtClean="0">
                <a:solidFill>
                  <a:srgbClr val="92D050"/>
                </a:solidFill>
              </a:rPr>
              <a:t>زندگی </a:t>
            </a:r>
            <a:r>
              <a:rPr lang="fa-IR" sz="3600" b="1" dirty="0" smtClean="0">
                <a:solidFill>
                  <a:srgbClr val="92D050"/>
                </a:solidFill>
              </a:rPr>
              <a:t>همین است</a:t>
            </a:r>
            <a:endParaRPr lang="fa-IR" sz="3600" b="1" dirty="0">
              <a:solidFill>
                <a:srgbClr val="92D050"/>
              </a:solidFill>
            </a:endParaRPr>
          </a:p>
        </p:txBody>
      </p:sp>
      <p:pic>
        <p:nvPicPr>
          <p:cNvPr id="4" name="Content Placeholder 3" descr="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981200"/>
            <a:ext cx="9144000" cy="4876800"/>
          </a:xfrm>
        </p:spPr>
      </p:pic>
    </p:spTree>
  </p:cSld>
  <p:clrMapOvr>
    <a:masterClrMapping/>
  </p:clrMapOvr>
  <p:transition spd="med" advClick="0" advTm="3000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2800" dirty="0" smtClean="0"/>
              <a:t>استادی درشروع کلاس درس ، لیوانی پراز آب به دست گرفت. آن را بالا گرفت که همه ببینند.بعد از شاگردان پرسید: به نظر شما وزن این لیوان چقدر است ؟</a:t>
            </a:r>
            <a:endParaRPr lang="fa-IR" sz="2800" dirty="0"/>
          </a:p>
        </p:txBody>
      </p:sp>
      <p:pic>
        <p:nvPicPr>
          <p:cNvPr id="4" name="Content Placeholder 3" descr="index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988840"/>
            <a:ext cx="7272808" cy="3944259"/>
          </a:xfr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ndex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0" y="270892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2400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شاگردان جواب دادند </a:t>
            </a:r>
            <a:r>
              <a:rPr lang="fa-IR" sz="2400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:50 </a:t>
            </a:r>
            <a:r>
              <a:rPr lang="fa-IR" sz="2400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گرم ، 100 گرم ، 150 گرم </a:t>
            </a:r>
            <a:br>
              <a:rPr lang="fa-IR" sz="2400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</a:br>
            <a:r>
              <a:rPr lang="fa-IR" sz="2400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استاد </a:t>
            </a:r>
            <a:r>
              <a:rPr lang="fa-IR" sz="2400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گفت : </a:t>
            </a:r>
            <a:r>
              <a:rPr lang="fa-IR" sz="2400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من </a:t>
            </a:r>
            <a:r>
              <a:rPr lang="fa-IR" sz="2400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هم بدون وزن کردن ، نمی دانم دقیقا“ وزنش چقدراست . </a:t>
            </a:r>
            <a:endParaRPr lang="fa-IR" sz="2400" b="1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rgbClr val="FF0000"/>
              </a:solidFill>
            </a:endParaRPr>
          </a:p>
          <a:p>
            <a:pPr algn="r"/>
            <a:r>
              <a:rPr lang="fa-IR" sz="2400" b="1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اما </a:t>
            </a:r>
            <a:r>
              <a:rPr lang="fa-IR" sz="2400" b="1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سوال من این است : اگر من این لیوان آب را چند دقیقه همین طور نگه دارم ، </a:t>
            </a:r>
            <a:endParaRPr lang="fa-IR" sz="2400" b="1" dirty="0" smtClean="0">
              <a:ln>
                <a:solidFill>
                  <a:schemeClr val="bg1">
                    <a:lumMod val="5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  <a:p>
            <a:pPr algn="r"/>
            <a:r>
              <a:rPr lang="fa-IR" sz="2400" b="1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چه </a:t>
            </a:r>
            <a:r>
              <a:rPr lang="fa-IR" sz="2400" b="1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اتفاقی خواهد افتاد </a:t>
            </a:r>
            <a:r>
              <a:rPr lang="fa-IR" sz="2400" b="1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؟</a:t>
            </a:r>
            <a:endParaRPr lang="fa-IR" sz="2400" b="1" dirty="0">
              <a:ln>
                <a:solidFill>
                  <a:schemeClr val="bg1">
                    <a:lumMod val="50000"/>
                  </a:schemeClr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731640"/>
          </a:xfrm>
        </p:spPr>
        <p:txBody>
          <a:bodyPr/>
          <a:lstStyle/>
          <a:p>
            <a:pPr algn="r" eaLnBrk="1" hangingPunct="1"/>
            <a:r>
              <a:rPr lang="fa-IR" sz="2800" b="1" dirty="0" smtClean="0"/>
              <a:t>شاگردان گفتند : هیچ اتفاقی نمی افتد .</a:t>
            </a:r>
            <a:br>
              <a:rPr lang="fa-IR" sz="2800" b="1" dirty="0" smtClean="0"/>
            </a:br>
            <a:r>
              <a:rPr lang="fa-IR" sz="2800" b="1" dirty="0" smtClean="0"/>
              <a:t>استاد پرسید :</a:t>
            </a:r>
            <a:br>
              <a:rPr lang="fa-IR" sz="2800" b="1" dirty="0" smtClean="0"/>
            </a:br>
            <a:r>
              <a:rPr lang="fa-IR" sz="2800" b="1" dirty="0" smtClean="0"/>
              <a:t> </a:t>
            </a:r>
            <a:r>
              <a:rPr lang="fa-IR" sz="2800" b="1" dirty="0" smtClean="0"/>
              <a:t>خوب ، اگر یک ساعت همین طور نگه دارم ، چه اتفاقی می افتد ؟</a:t>
            </a:r>
            <a:br>
              <a:rPr lang="fa-IR" sz="2800" b="1" dirty="0" smtClean="0"/>
            </a:br>
            <a:r>
              <a:rPr lang="fa-IR" sz="2800" b="1" dirty="0" smtClean="0"/>
              <a:t>یکی از شاگردان گفت : دست تان کم کم درد میگیرد.</a:t>
            </a:r>
            <a:endParaRPr lang="fa-IR" sz="2800" b="1" dirty="0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63688" y="3789040"/>
            <a:ext cx="5328592" cy="2286000"/>
          </a:xfrm>
        </p:spPr>
      </p:pic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892480" cy="6887611"/>
          </a:xfrm>
        </p:spPr>
      </p:pic>
      <p:sp>
        <p:nvSpPr>
          <p:cNvPr id="5" name="Rectangle 4"/>
          <p:cNvSpPr/>
          <p:nvPr/>
        </p:nvSpPr>
        <p:spPr>
          <a:xfrm>
            <a:off x="179512" y="2536448"/>
            <a:ext cx="8424936" cy="304698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r"/>
            <a:r>
              <a:rPr lang="fa-IR" sz="3200" b="1" dirty="0" smtClean="0">
                <a:ln>
                  <a:solidFill>
                    <a:srgbClr val="FF0000"/>
                  </a:solidFill>
                </a:ln>
                <a:solidFill>
                  <a:schemeClr val="bg1"/>
                </a:solidFill>
              </a:rPr>
              <a:t>حالا اگر یک روز تمام آن را نگه دارم چه </a:t>
            </a:r>
            <a:r>
              <a:rPr lang="fa-IR" sz="3200" b="1" dirty="0" smtClean="0">
                <a:ln>
                  <a:solidFill>
                    <a:srgbClr val="FF0000"/>
                  </a:solidFill>
                </a:ln>
              </a:rPr>
              <a:t>؟</a:t>
            </a:r>
            <a:r>
              <a:rPr lang="fa-IR" sz="3200" b="1" dirty="0" smtClean="0">
                <a:ln>
                  <a:solidFill>
                    <a:srgbClr val="FF0000"/>
                  </a:solidFill>
                </a:ln>
                <a:solidFill>
                  <a:schemeClr val="bg1"/>
                </a:solidFill>
              </a:rPr>
              <a:t/>
            </a:r>
            <a:br>
              <a:rPr lang="fa-IR" sz="3200" b="1" dirty="0" smtClean="0">
                <a:ln>
                  <a:solidFill>
                    <a:srgbClr val="FF0000"/>
                  </a:solidFill>
                </a:ln>
                <a:solidFill>
                  <a:schemeClr val="bg1"/>
                </a:solidFill>
              </a:rPr>
            </a:br>
            <a:r>
              <a:rPr lang="fa-IR" sz="3200" b="1" dirty="0" smtClean="0">
                <a:ln>
                  <a:solidFill>
                    <a:srgbClr val="FF0000"/>
                  </a:solidFill>
                </a:ln>
                <a:solidFill>
                  <a:schemeClr val="bg1"/>
                </a:solidFill>
              </a:rPr>
              <a:t>شاگرد دیگری جسارتا“ گفت : دست تان بی حس می شود .</a:t>
            </a:r>
            <a:br>
              <a:rPr lang="fa-IR" sz="3200" b="1" dirty="0" smtClean="0">
                <a:ln>
                  <a:solidFill>
                    <a:srgbClr val="FF0000"/>
                  </a:solidFill>
                </a:ln>
                <a:solidFill>
                  <a:schemeClr val="bg1"/>
                </a:solidFill>
              </a:rPr>
            </a:br>
            <a:r>
              <a:rPr lang="fa-IR" sz="3200" b="1" dirty="0" smtClean="0">
                <a:ln>
                  <a:solidFill>
                    <a:srgbClr val="FF0000"/>
                  </a:solidFill>
                </a:ln>
                <a:solidFill>
                  <a:schemeClr val="bg1"/>
                </a:solidFill>
              </a:rPr>
              <a:t>عضلات به شدت تحت فشار قرار میگیرند و فلج می شوند . و مطمئنا“ کارتان به بیمارستان خواهد کشید </a:t>
            </a:r>
            <a:br>
              <a:rPr lang="fa-IR" sz="3200" b="1" dirty="0" smtClean="0">
                <a:ln>
                  <a:solidFill>
                    <a:srgbClr val="FF0000"/>
                  </a:solidFill>
                </a:ln>
                <a:solidFill>
                  <a:schemeClr val="bg1"/>
                </a:solidFill>
              </a:rPr>
            </a:br>
            <a:r>
              <a:rPr lang="fa-IR" sz="3200" b="1" dirty="0" smtClean="0">
                <a:ln>
                  <a:solidFill>
                    <a:srgbClr val="FF0000"/>
                  </a:solidFill>
                </a:ln>
                <a:solidFill>
                  <a:schemeClr val="bg1"/>
                </a:solidFill>
              </a:rPr>
              <a:t>و همه شاگردان خندیدند</a:t>
            </a:r>
            <a:r>
              <a:rPr lang="fa-IR" sz="3200" dirty="0" smtClean="0">
                <a:ln>
                  <a:solidFill>
                    <a:srgbClr val="FF0000"/>
                  </a:solidFill>
                </a:ln>
                <a:solidFill>
                  <a:schemeClr val="bg1"/>
                </a:solidFill>
              </a:rPr>
              <a:t/>
            </a:r>
            <a:br>
              <a:rPr lang="fa-IR" sz="3200" dirty="0" smtClean="0">
                <a:ln>
                  <a:solidFill>
                    <a:srgbClr val="FF0000"/>
                  </a:solidFill>
                </a:ln>
                <a:solidFill>
                  <a:schemeClr val="bg1"/>
                </a:solidFill>
              </a:rPr>
            </a:br>
            <a:endParaRPr lang="fa-IR" sz="3200" dirty="0">
              <a:ln>
                <a:solidFill>
                  <a:srgbClr val="FF0000"/>
                </a:solidFill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a-IR" sz="2400" b="1" dirty="0" smtClean="0">
                <a:ln>
                  <a:solidFill>
                    <a:srgbClr val="FFFF00"/>
                  </a:solidFill>
                </a:ln>
                <a:solidFill>
                  <a:srgbClr val="00B0F0"/>
                </a:solidFill>
              </a:rPr>
              <a:t>استاد گفت : خیلی خوب است . ولی آیا در این مدت وزن لیوان تغییرکرده است ؟ </a:t>
            </a:r>
            <a:br>
              <a:rPr lang="fa-IR" sz="2400" b="1" dirty="0" smtClean="0">
                <a:ln>
                  <a:solidFill>
                    <a:srgbClr val="FFFF00"/>
                  </a:solidFill>
                </a:ln>
                <a:solidFill>
                  <a:srgbClr val="00B0F0"/>
                </a:solidFill>
              </a:rPr>
            </a:br>
            <a:r>
              <a:rPr lang="fa-IR" sz="2400" b="1" dirty="0" smtClean="0">
                <a:ln>
                  <a:solidFill>
                    <a:srgbClr val="FFFF00"/>
                  </a:solidFill>
                </a:ln>
                <a:solidFill>
                  <a:srgbClr val="00B0F0"/>
                </a:solidFill>
              </a:rPr>
              <a:t>شاگردان جواب دادند : نه </a:t>
            </a:r>
            <a:br>
              <a:rPr lang="fa-IR" sz="2400" b="1" dirty="0" smtClean="0">
                <a:ln>
                  <a:solidFill>
                    <a:srgbClr val="FFFF00"/>
                  </a:solidFill>
                </a:ln>
                <a:solidFill>
                  <a:srgbClr val="00B0F0"/>
                </a:solidFill>
              </a:rPr>
            </a:br>
            <a:r>
              <a:rPr lang="fa-IR" sz="2400" b="1" dirty="0" smtClean="0">
                <a:ln>
                  <a:solidFill>
                    <a:srgbClr val="FFFF00"/>
                  </a:solidFill>
                </a:ln>
                <a:solidFill>
                  <a:srgbClr val="00B0F0"/>
                </a:solidFill>
              </a:rPr>
              <a:t>پس چه چیز باعث درد و فشار روی عضلات می شود ؟</a:t>
            </a:r>
            <a:br>
              <a:rPr lang="fa-IR" sz="2400" b="1" dirty="0" smtClean="0">
                <a:ln>
                  <a:solidFill>
                    <a:srgbClr val="FFFF00"/>
                  </a:solidFill>
                </a:ln>
                <a:solidFill>
                  <a:srgbClr val="00B0F0"/>
                </a:solidFill>
              </a:rPr>
            </a:br>
            <a:r>
              <a:rPr lang="fa-IR" sz="2400" b="1" dirty="0" smtClean="0">
                <a:ln>
                  <a:solidFill>
                    <a:srgbClr val="FFFF00"/>
                  </a:solidFill>
                </a:ln>
                <a:solidFill>
                  <a:srgbClr val="00B0F0"/>
                </a:solidFill>
              </a:rPr>
              <a:t>درعوض من چه باید بکنم ؟</a:t>
            </a:r>
            <a:br>
              <a:rPr lang="fa-IR" sz="2400" b="1" dirty="0" smtClean="0">
                <a:ln>
                  <a:solidFill>
                    <a:srgbClr val="FFFF00"/>
                  </a:solidFill>
                </a:ln>
                <a:solidFill>
                  <a:srgbClr val="00B0F0"/>
                </a:solidFill>
              </a:rPr>
            </a:br>
            <a:r>
              <a:rPr lang="fa-IR" sz="2400" b="1" dirty="0" smtClean="0">
                <a:ln>
                  <a:solidFill>
                    <a:srgbClr val="FFFF00"/>
                  </a:solidFill>
                </a:ln>
                <a:solidFill>
                  <a:srgbClr val="00B0F0"/>
                </a:solidFill>
              </a:rPr>
              <a:t>شاگردان گیج شدند . یکی از آنها گفت : لیوان را زمین بگذارید.</a:t>
            </a:r>
            <a:endParaRPr lang="fa-IR" sz="2400" b="1" dirty="0" smtClean="0">
              <a:ln>
                <a:solidFill>
                  <a:srgbClr val="FFFF00"/>
                </a:solidFill>
              </a:ln>
              <a:solidFill>
                <a:srgbClr val="00B0F0"/>
              </a:solidFill>
            </a:endParaRPr>
          </a:p>
        </p:txBody>
      </p:sp>
      <p:pic>
        <p:nvPicPr>
          <p:cNvPr id="4" name="Content Placeholder 3" descr="images11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060848"/>
            <a:ext cx="9144000" cy="4797152"/>
          </a:xfr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a-IR" sz="2400" b="1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</a:rPr>
              <a:t>استاد گفت : دقیقا“ مشکلات زندگی هم مثل همین است .</a:t>
            </a:r>
            <a:br>
              <a:rPr lang="fa-IR" sz="2400" b="1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</a:rPr>
            </a:br>
            <a:r>
              <a:rPr lang="fa-IR" sz="2400" b="1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</a:rPr>
              <a:t>اگر آنها را چند دقیقه در ذهن تان نگه دارید .</a:t>
            </a:r>
            <a:br>
              <a:rPr lang="fa-IR" sz="2400" b="1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</a:rPr>
            </a:br>
            <a:r>
              <a:rPr lang="fa-IR" sz="2400" b="1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</a:rPr>
              <a:t>اشکالی ندارد . اگر مدت طولانی تری به آنها فکر کنید ، به درد  خواهند آمد .</a:t>
            </a:r>
            <a:br>
              <a:rPr lang="fa-IR" sz="2400" b="1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</a:rPr>
            </a:br>
            <a:r>
              <a:rPr lang="fa-IR" sz="2400" b="1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</a:rPr>
              <a:t>اگر بیشتر از آن نگه شان دارید ، فلج تان می کنند و دیگر قادر به انجام کاری نخواهید بود.</a:t>
            </a:r>
            <a:br>
              <a:rPr lang="fa-IR" sz="2400" b="1" dirty="0" smtClean="0">
                <a:ln>
                  <a:solidFill>
                    <a:srgbClr val="C00000"/>
                  </a:solidFill>
                </a:ln>
                <a:blipFill>
                  <a:blip r:embed="rId2"/>
                  <a:tile tx="0" ty="0" sx="100000" sy="100000" flip="none" algn="tl"/>
                </a:blipFill>
              </a:rPr>
            </a:br>
            <a:endParaRPr lang="fa-IR" sz="2400" b="1" dirty="0">
              <a:ln>
                <a:solidFill>
                  <a:srgbClr val="C00000"/>
                </a:solidFill>
              </a:ln>
              <a:blipFill>
                <a:blip r:embed="rId2"/>
                <a:tile tx="0" ty="0" sx="100000" sy="100000" flip="none" algn="tl"/>
              </a:blipFill>
            </a:endParaRPr>
          </a:p>
        </p:txBody>
      </p:sp>
      <p:pic>
        <p:nvPicPr>
          <p:cNvPr id="4" name="Content Placeholder 3" descr="5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1981200"/>
            <a:ext cx="9143999" cy="4876800"/>
          </a:xfr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2327920"/>
          </a:xfrm>
        </p:spPr>
        <p:txBody>
          <a:bodyPr/>
          <a:lstStyle/>
          <a:p>
            <a:pPr rtl="1"/>
            <a:r>
              <a:rPr lang="fa-IR" sz="3200" b="1" dirty="0" smtClean="0">
                <a:ln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فکرکردن به مشکلات زندگی مهم است . اما مهم تر آن است  که درپایان هر روز و پیش از خواب ، آنها را زمین </a:t>
            </a:r>
            <a:r>
              <a:rPr lang="en-US" sz="3200" b="1" dirty="0" smtClean="0">
                <a:ln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a-IR" sz="3200" b="1" dirty="0" smtClean="0">
                <a:ln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بگذارید. </a:t>
            </a:r>
            <a:br>
              <a:rPr lang="fa-IR" sz="3200" b="1" dirty="0" smtClean="0">
                <a:ln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</a:br>
            <a:r>
              <a:rPr lang="fa-IR" sz="3200" dirty="0" smtClean="0">
                <a:solidFill>
                  <a:srgbClr val="FF0000"/>
                </a:solidFill>
              </a:rPr>
              <a:t>به </a:t>
            </a:r>
            <a:r>
              <a:rPr lang="fa-IR" sz="3200" dirty="0" smtClean="0">
                <a:solidFill>
                  <a:srgbClr val="FF0000"/>
                </a:solidFill>
              </a:rPr>
              <a:t>این ترتیب تحت فشار قرار نمی </a:t>
            </a:r>
            <a:r>
              <a:rPr lang="fa-IR" sz="3200" dirty="0" smtClean="0">
                <a:solidFill>
                  <a:srgbClr val="FF0000"/>
                </a:solidFill>
              </a:rPr>
              <a:t>گیريد.</a:t>
            </a:r>
            <a:endParaRPr lang="fa-IR" sz="3200" b="1" dirty="0">
              <a:ln>
                <a:solidFill>
                  <a:srgbClr val="FFFF00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4" name="Content Placeholder 3" descr="index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2933700"/>
            <a:ext cx="8820472" cy="3924300"/>
          </a:xfr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3200" b="1" dirty="0" smtClean="0">
                <a:ln>
                  <a:solidFill>
                    <a:srgbClr val="0070C0"/>
                  </a:solidFill>
                </a:ln>
                <a:solidFill>
                  <a:srgbClr val="92D050"/>
                </a:solidFill>
              </a:rPr>
              <a:t>هر روز صبح سرحال و قوی بیدار می شوید و قادر خواهید بود از عهده هرمسئله و چالشی که برایتان پیش می آید ، برآیید!</a:t>
            </a:r>
            <a:endParaRPr lang="fa-IR" sz="3200" b="1" dirty="0">
              <a:ln>
                <a:solidFill>
                  <a:srgbClr val="0070C0"/>
                </a:solidFill>
              </a:ln>
              <a:solidFill>
                <a:srgbClr val="92D050"/>
              </a:solidFill>
            </a:endParaRPr>
          </a:p>
        </p:txBody>
      </p:sp>
      <p:pic>
        <p:nvPicPr>
          <p:cNvPr id="4" name="Content Placeholder 3" descr="index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060848"/>
            <a:ext cx="9144000" cy="4797152"/>
          </a:xfrm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138</TotalTime>
  <Words>162</Words>
  <Application>Microsoft Office PowerPoint</Application>
  <PresentationFormat>On-screen Show (4:3)</PresentationFormat>
  <Paragraphs>12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Textured</vt:lpstr>
      <vt:lpstr>Slide 1</vt:lpstr>
      <vt:lpstr>استادی درشروع کلاس درس ، لیوانی پراز آب به دست گرفت. آن را بالا گرفت که همه ببینند.بعد از شاگردان پرسید: به نظر شما وزن این لیوان چقدر است ؟</vt:lpstr>
      <vt:lpstr>Slide 3</vt:lpstr>
      <vt:lpstr>شاگردان گفتند : هیچ اتفاقی نمی افتد . استاد پرسید :  خوب ، اگر یک ساعت همین طور نگه دارم ، چه اتفاقی می افتد ؟ یکی از شاگردان گفت : دست تان کم کم درد میگیرد.</vt:lpstr>
      <vt:lpstr>Slide 5</vt:lpstr>
      <vt:lpstr>استاد گفت : خیلی خوب است . ولی آیا در این مدت وزن لیوان تغییرکرده است ؟  شاگردان جواب دادند : نه  پس چه چیز باعث درد و فشار روی عضلات می شود ؟ درعوض من چه باید بکنم ؟ شاگردان گیج شدند . یکی از آنها گفت : لیوان را زمین بگذارید.</vt:lpstr>
      <vt:lpstr>استاد گفت : دقیقا“ مشکلات زندگی هم مثل همین است . اگر آنها را چند دقیقه در ذهن تان نگه دارید . اشکالی ندارد . اگر مدت طولانی تری به آنها فکر کنید ، به درد  خواهند آمد . اگر بیشتر از آن نگه شان دارید ، فلج تان می کنند و دیگر قادر به انجام کاری نخواهید بود. </vt:lpstr>
      <vt:lpstr>فکرکردن به مشکلات زندگی مهم است . اما مهم تر آن است  که درپایان هر روز و پیش از خواب ، آنها را زمین  بگذارید.  به این ترتیب تحت فشار قرار نمی گیريد.</vt:lpstr>
      <vt:lpstr>هر روز صبح سرحال و قوی بیدار می شوید و قادر خواهید بود از عهده هرمسئله و چالشی که برایتان پیش می آید ، برآیید!</vt:lpstr>
      <vt:lpstr>دوست من ، یادت باشد که لیوان آب را همین امروز زمین بگذاری . .زندگی همین است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استادی درشروع کلاس د               رس ، لیوانی پراز</dc:title>
  <dc:creator>a_hosseini</dc:creator>
  <cp:lastModifiedBy>MRT</cp:lastModifiedBy>
  <cp:revision>22</cp:revision>
  <dcterms:created xsi:type="dcterms:W3CDTF">2006-09-18T05:13:03Z</dcterms:created>
  <dcterms:modified xsi:type="dcterms:W3CDTF">2014-09-14T07:55:34Z</dcterms:modified>
</cp:coreProperties>
</file>