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4" r:id="rId2"/>
    <p:sldId id="256" r:id="rId3"/>
    <p:sldId id="258" r:id="rId4"/>
    <p:sldId id="259" r:id="rId5"/>
    <p:sldId id="386" r:id="rId6"/>
    <p:sldId id="260" r:id="rId7"/>
    <p:sldId id="261" r:id="rId8"/>
    <p:sldId id="263" r:id="rId9"/>
    <p:sldId id="264" r:id="rId10"/>
    <p:sldId id="265" r:id="rId11"/>
    <p:sldId id="266" r:id="rId12"/>
    <p:sldId id="387" r:id="rId13"/>
    <p:sldId id="385" r:id="rId14"/>
    <p:sldId id="271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0" autoAdjust="0"/>
    <p:restoredTop sz="94664" autoAdjust="0"/>
  </p:normalViewPr>
  <p:slideViewPr>
    <p:cSldViewPr>
      <p:cViewPr>
        <p:scale>
          <a:sx n="45" d="100"/>
          <a:sy n="45" d="100"/>
        </p:scale>
        <p:origin x="-1020" y="-37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1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8E767-0B23-4670-81C3-B45848A29BA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47922-4251-42B4-9226-8376E2AFEEB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CBFE1-0B20-4B70-8A13-402CC9DDFAD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64652-081E-4E2F-9B22-B21834E6BB9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3AF0-0512-40E5-84D8-614601A32FE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B8D89-8707-416B-8C0D-8D6164B3099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24937-0D0C-48B9-AC0F-F30B73B4816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3816-DAE1-40D5-9107-C3CD251EDAE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57237-5AC4-4DDE-90AD-D2AFDDB37CB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D8498-8BF0-4613-8273-75419D02D56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63E40-97E3-4443-B4BF-D5FCB6E9CD2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6FB8F3D-D3E1-4D1E-9FBB-61A4E49450C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3"/>
          <p:cNvSpPr>
            <a:spLocks noChangeArrowheads="1"/>
          </p:cNvSpPr>
          <p:nvPr/>
        </p:nvSpPr>
        <p:spPr bwMode="auto">
          <a:xfrm>
            <a:off x="7956550" y="6310313"/>
            <a:ext cx="1079500" cy="403225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a-IR">
                <a:ea typeface="B Baran"/>
                <a:cs typeface="B Baran"/>
              </a:rPr>
              <a:t>صفحه بعد</a:t>
            </a:r>
            <a:endParaRPr lang="en-US">
              <a:ea typeface="B Baran"/>
              <a:cs typeface="B Baran"/>
            </a:endParaRPr>
          </a:p>
        </p:txBody>
      </p:sp>
      <p:pic>
        <p:nvPicPr>
          <p:cNvPr id="2051" name="Picture 4" descr="Imam-Khomeini-Airpor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571875" y="642938"/>
            <a:ext cx="543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ar-SA" sz="4000" b="1">
                <a:ea typeface="B Baran"/>
                <a:cs typeface="B Baran"/>
              </a:rPr>
              <a:t>يک زن جوان در سالن فرودگاه منتظر پروازش بود</a:t>
            </a:r>
            <a:r>
              <a:rPr lang="en-US" sz="4000">
                <a:ea typeface="B Baran"/>
                <a:cs typeface="B Baran"/>
              </a:rPr>
              <a:t> </a:t>
            </a:r>
            <a:endParaRPr lang="pt-PT" sz="4000">
              <a:ea typeface="B Baran"/>
              <a:cs typeface="B Baran"/>
            </a:endParaRPr>
          </a:p>
        </p:txBody>
      </p:sp>
    </p:spTree>
  </p:cSld>
  <p:clrMapOvr>
    <a:masterClrMapping/>
  </p:clrMapOvr>
  <p:transition spd="slow">
    <p:zoom/>
    <p:sndAc>
      <p:stSnd loop="1">
        <p:snd r:embed="rId2" name="Amour violino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vo3"/>
          <p:cNvPicPr>
            <a:picLocks noChangeAspect="1" noChangeArrowheads="1"/>
          </p:cNvPicPr>
          <p:nvPr/>
        </p:nvPicPr>
        <p:blipFill>
          <a:blip r:embed="rId2" cstate="print"/>
          <a:srcRect t="11150" b="61"/>
          <a:stretch>
            <a:fillRect/>
          </a:stretch>
        </p:blipFill>
        <p:spPr bwMode="auto">
          <a:xfrm>
            <a:off x="0" y="0"/>
            <a:ext cx="9144000" cy="717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987675" y="630238"/>
            <a:ext cx="2089150" cy="553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10000"/>
              </a:lnSpc>
              <a:spcBef>
                <a:spcPct val="50000"/>
              </a:spcBef>
            </a:pPr>
            <a:r>
              <a:rPr lang="ar-SA" sz="3600" b="1">
                <a:solidFill>
                  <a:schemeClr val="bg1"/>
                </a:solidFill>
                <a:ea typeface="B Baran"/>
                <a:cs typeface="B Baran"/>
              </a:rPr>
              <a:t>خيلي شرمنده شد!! از خودش بدش آمد ... يادش رفته بود که بيسکوئيتي که خريده بود را داخل ساکش گذاشته بود.</a:t>
            </a:r>
            <a:r>
              <a:rPr lang="ar-SA" sz="3600">
                <a:solidFill>
                  <a:schemeClr val="bg1"/>
                </a:solidFill>
                <a:ea typeface="B Baran"/>
                <a:cs typeface="B Baran"/>
              </a:rPr>
              <a:t> </a:t>
            </a:r>
            <a:endParaRPr lang="pt-PT" sz="3600">
              <a:solidFill>
                <a:schemeClr val="bg1"/>
              </a:solidFill>
              <a:ea typeface="B Baran"/>
              <a:cs typeface="B Baran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voo4"/>
          <p:cNvPicPr>
            <a:picLocks noChangeAspect="1" noChangeArrowheads="1"/>
          </p:cNvPicPr>
          <p:nvPr/>
        </p:nvPicPr>
        <p:blipFill>
          <a:blip r:embed="rId2" cstate="print"/>
          <a:srcRect t="10051"/>
          <a:stretch>
            <a:fillRect/>
          </a:stretch>
        </p:blipFill>
        <p:spPr bwMode="auto">
          <a:xfrm>
            <a:off x="0" y="0"/>
            <a:ext cx="914400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95288" y="333375"/>
            <a:ext cx="36004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ar-SA" sz="4000">
                <a:solidFill>
                  <a:schemeClr val="bg1"/>
                </a:solidFill>
                <a:ea typeface="B Baran"/>
                <a:cs typeface="B Baran"/>
              </a:rPr>
              <a:t>آن مرد بيسکوئيت‌هايش را با او تقسيم کرده بود، بدون آن که عصباني و برآشفته شده باشد... </a:t>
            </a:r>
            <a:endParaRPr lang="pt-BR" sz="4000">
              <a:solidFill>
                <a:schemeClr val="bg1"/>
              </a:solidFill>
              <a:ea typeface="B Baran"/>
              <a:cs typeface="B Baran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755650" y="841375"/>
            <a:ext cx="3132138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ar-SA" sz="3600" b="1">
                <a:ea typeface="B Baran"/>
                <a:cs typeface="B Baran"/>
              </a:rPr>
              <a:t>در صورتي که خودش آن موقع که فکر مي‌کرد آن مرد دارد از بيسکوئيت‌هايش مي‌خورد خيلي عصباني شده بود. و متاسفانه ديگر زماني براي توضيح رفتارش و يا معذرت‌خواهي نبود.</a:t>
            </a:r>
            <a:r>
              <a:rPr lang="ar-SA" sz="3600">
                <a:ea typeface="B Baran"/>
                <a:cs typeface="B Baran"/>
              </a:rPr>
              <a:t> </a:t>
            </a:r>
            <a:endParaRPr lang="pt-PT" sz="3600">
              <a:ea typeface="B Baran"/>
              <a:cs typeface="B Baran"/>
            </a:endParaRPr>
          </a:p>
        </p:txBody>
      </p:sp>
      <p:pic>
        <p:nvPicPr>
          <p:cNvPr id="143366" name="Picture 6" descr="200317995-001"/>
          <p:cNvPicPr>
            <a:picLocks noChangeAspect="1" noChangeArrowheads="1"/>
          </p:cNvPicPr>
          <p:nvPr/>
        </p:nvPicPr>
        <p:blipFill>
          <a:blip r:embed="rId2" cstate="print"/>
          <a:srcRect t="8400"/>
          <a:stretch>
            <a:fillRect/>
          </a:stretch>
        </p:blipFill>
        <p:spPr bwMode="auto">
          <a:xfrm>
            <a:off x="4157663" y="0"/>
            <a:ext cx="49863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av"/>
          <p:cNvPicPr>
            <a:picLocks noChangeAspect="1" noChangeArrowheads="1"/>
          </p:cNvPicPr>
          <p:nvPr/>
        </p:nvPicPr>
        <p:blipFill>
          <a:blip r:embed="rId2" cstate="print"/>
          <a:srcRect r="11507" b="1354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250825" y="965200"/>
            <a:ext cx="85677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4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Baran" pitchFamily="2" charset="-78"/>
              </a:rPr>
              <a:t>- چهار چيز است که نمي‌توان آن‌ها را بازگرداند...</a:t>
            </a:r>
            <a:r>
              <a:rPr lang="ar-SA" sz="4400" b="1">
                <a:solidFill>
                  <a:schemeClr val="bg1"/>
                </a:solidFill>
                <a:cs typeface="B Baran" pitchFamily="2" charset="-78"/>
              </a:rPr>
              <a:t> </a:t>
            </a:r>
            <a:endParaRPr lang="pt-PT" sz="4400" b="1">
              <a:solidFill>
                <a:schemeClr val="bg1"/>
              </a:solidFill>
              <a:cs typeface="B Baran" pitchFamily="2" charset="-78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755650" y="976313"/>
            <a:ext cx="7561263" cy="206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SA" sz="4800" b="1">
                <a:solidFill>
                  <a:schemeClr val="bg1"/>
                </a:solidFill>
                <a:ea typeface="B Baran"/>
                <a:cs typeface="B Baran"/>
              </a:rPr>
              <a:t>سنگ ...</a:t>
            </a:r>
            <a:r>
              <a:rPr lang="ar-SA" sz="4800">
                <a:solidFill>
                  <a:schemeClr val="bg1"/>
                </a:solidFill>
                <a:ea typeface="B Baran"/>
                <a:cs typeface="B Baran"/>
              </a:rPr>
              <a:t> </a:t>
            </a:r>
            <a:endParaRPr lang="pt-BR" sz="6000" b="1">
              <a:solidFill>
                <a:schemeClr val="bg1"/>
              </a:solidFill>
              <a:latin typeface="Arial" pitchFamily="34" charset="0"/>
              <a:ea typeface="B Baran"/>
              <a:cs typeface="B Baran"/>
            </a:endParaRPr>
          </a:p>
          <a:p>
            <a:pPr rtl="1" eaLnBrk="0" hangingPunct="0">
              <a:spcBef>
                <a:spcPct val="50000"/>
              </a:spcBef>
            </a:pPr>
            <a:r>
              <a:rPr lang="ar-SA" sz="4800" b="1">
                <a:solidFill>
                  <a:schemeClr val="bg1"/>
                </a:solidFill>
                <a:ea typeface="B Baran"/>
                <a:cs typeface="B Baran"/>
              </a:rPr>
              <a:t>پس از رها کردن!</a:t>
            </a:r>
            <a:r>
              <a:rPr lang="ar-SA" sz="4800">
                <a:solidFill>
                  <a:schemeClr val="bg1"/>
                </a:solidFill>
                <a:ea typeface="B Baran"/>
                <a:cs typeface="B Baran"/>
              </a:rPr>
              <a:t> </a:t>
            </a:r>
            <a:endParaRPr lang="pt-PT" sz="4800">
              <a:solidFill>
                <a:schemeClr val="bg1"/>
              </a:solidFill>
              <a:ea typeface="B Baran"/>
              <a:cs typeface="B Baran"/>
            </a:endParaRPr>
          </a:p>
        </p:txBody>
      </p:sp>
      <p:pic>
        <p:nvPicPr>
          <p:cNvPr id="17417" name="Picture 9" descr="pedra"/>
          <p:cNvPicPr>
            <a:picLocks noChangeAspect="1" noChangeArrowheads="1"/>
          </p:cNvPicPr>
          <p:nvPr/>
        </p:nvPicPr>
        <p:blipFill>
          <a:blip r:embed="rId2" cstate="print"/>
          <a:srcRect l="26257" b="69954"/>
          <a:stretch>
            <a:fillRect/>
          </a:stretch>
        </p:blipFill>
        <p:spPr bwMode="auto">
          <a:xfrm>
            <a:off x="0" y="4127500"/>
            <a:ext cx="91440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shou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42938" y="0"/>
            <a:ext cx="9786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15"/>
          <p:cNvSpPr txBox="1">
            <a:spLocks noChangeArrowheads="1"/>
          </p:cNvSpPr>
          <p:nvPr/>
        </p:nvSpPr>
        <p:spPr bwMode="auto">
          <a:xfrm>
            <a:off x="6858000" y="1319213"/>
            <a:ext cx="2012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4800" b="1">
                <a:solidFill>
                  <a:schemeClr val="bg1"/>
                </a:solidFill>
                <a:ea typeface="B Baran"/>
                <a:cs typeface="B Baran"/>
              </a:rPr>
              <a:t>حرف ...</a:t>
            </a:r>
            <a:r>
              <a:rPr lang="fa-IR" sz="4800" b="1">
                <a:ea typeface="B Baran"/>
                <a:cs typeface="B Baran"/>
              </a:rPr>
              <a:t>	</a:t>
            </a:r>
            <a:endParaRPr lang="en-US" sz="4800" b="1">
              <a:ea typeface="B Baran"/>
              <a:cs typeface="B Baran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286125" y="2643188"/>
            <a:ext cx="5500688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ar-SA" sz="4800" b="1">
                <a:solidFill>
                  <a:schemeClr val="bg1"/>
                </a:solidFill>
                <a:ea typeface="B Baran"/>
                <a:cs typeface="B Baran"/>
              </a:rPr>
              <a:t>پس از گفتن! </a:t>
            </a:r>
            <a:endParaRPr lang="pt-BR" sz="6000" b="1">
              <a:solidFill>
                <a:schemeClr val="bg1"/>
              </a:solidFill>
              <a:latin typeface="Arial" pitchFamily="34" charset="0"/>
              <a:ea typeface="B Baran"/>
              <a:cs typeface="B Baran"/>
            </a:endParaRPr>
          </a:p>
          <a:p>
            <a:pPr algn="r">
              <a:lnSpc>
                <a:spcPct val="120000"/>
              </a:lnSpc>
              <a:spcBef>
                <a:spcPct val="50000"/>
              </a:spcBef>
            </a:pPr>
            <a:endParaRPr lang="pt-PT" sz="4800" b="1">
              <a:solidFill>
                <a:schemeClr val="bg1"/>
              </a:solidFill>
              <a:ea typeface="B Baran"/>
              <a:cs typeface="B Baran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 descr="ocasiao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b="8168"/>
          <a:stretch>
            <a:fillRect/>
          </a:stretch>
        </p:blipFill>
        <p:spPr bwMode="auto">
          <a:xfrm>
            <a:off x="4170363" y="0"/>
            <a:ext cx="49736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-828675" y="5661025"/>
            <a:ext cx="795655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SA" sz="4800" b="1">
                <a:ea typeface="B Baran"/>
                <a:cs typeface="B Baran"/>
              </a:rPr>
              <a:t>موقعيت...</a:t>
            </a:r>
            <a:endParaRPr lang="pt-PT" sz="4800">
              <a:solidFill>
                <a:schemeClr val="bg1"/>
              </a:solidFill>
              <a:ea typeface="B Baran"/>
              <a:cs typeface="B Baran"/>
            </a:endParaRP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39750" y="4837113"/>
            <a:ext cx="325596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4800" b="1">
                <a:solidFill>
                  <a:schemeClr val="bg1"/>
                </a:solidFill>
                <a:ea typeface="B Baran"/>
                <a:cs typeface="B Baran"/>
              </a:rPr>
              <a:t>پس از پايان يافتن!</a:t>
            </a:r>
            <a:endParaRPr lang="en-US" sz="4800" b="1">
              <a:solidFill>
                <a:schemeClr val="bg1"/>
              </a:solidFill>
              <a:ea typeface="B Baran"/>
              <a:cs typeface="B Baran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  <p:bldP spid="215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velho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t="8009" r="27669"/>
          <a:stretch>
            <a:fillRect/>
          </a:stretch>
        </p:blipFill>
        <p:spPr bwMode="auto">
          <a:xfrm>
            <a:off x="0" y="0"/>
            <a:ext cx="414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971550" y="3213100"/>
            <a:ext cx="6300788" cy="206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 eaLnBrk="0" hangingPunct="0">
              <a:spcBef>
                <a:spcPct val="50000"/>
              </a:spcBef>
            </a:pPr>
            <a:r>
              <a:rPr lang="ar-SA" sz="4800" b="1">
                <a:solidFill>
                  <a:schemeClr val="bg1"/>
                </a:solidFill>
                <a:ea typeface="B Baran"/>
                <a:cs typeface="B Baran"/>
              </a:rPr>
              <a:t>و زمان ...</a:t>
            </a:r>
            <a:r>
              <a:rPr lang="ar-SA" sz="4800">
                <a:solidFill>
                  <a:schemeClr val="bg1"/>
                </a:solidFill>
                <a:ea typeface="B Baran"/>
                <a:cs typeface="B Baran"/>
              </a:rPr>
              <a:t> </a:t>
            </a:r>
            <a:endParaRPr lang="fa-IR" sz="8800" b="1">
              <a:ea typeface="B Baran"/>
              <a:cs typeface="B Baran"/>
            </a:endParaRPr>
          </a:p>
          <a:p>
            <a:pPr rtl="1">
              <a:lnSpc>
                <a:spcPct val="120000"/>
              </a:lnSpc>
              <a:spcBef>
                <a:spcPct val="50000"/>
              </a:spcBef>
            </a:pPr>
            <a:r>
              <a:rPr lang="ar-SA" sz="4800" b="1">
                <a:ea typeface="B Baran"/>
                <a:cs typeface="B Baran"/>
              </a:rPr>
              <a:t>پس از گذشتن!</a:t>
            </a:r>
            <a:r>
              <a:rPr lang="ar-SA" sz="4800">
                <a:ea typeface="B Baran"/>
                <a:cs typeface="B Baran"/>
              </a:rPr>
              <a:t> </a:t>
            </a:r>
            <a:endParaRPr lang="pt-BR" sz="4800">
              <a:ea typeface="B Baran"/>
              <a:cs typeface="B Baran"/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biscoito"/>
          <p:cNvPicPr>
            <a:picLocks noChangeAspect="1" noChangeArrowheads="1"/>
          </p:cNvPicPr>
          <p:nvPr/>
        </p:nvPicPr>
        <p:blipFill>
          <a:blip r:embed="rId2" cstate="print"/>
          <a:srcRect t="9920"/>
          <a:stretch>
            <a:fillRect/>
          </a:stretch>
        </p:blipFill>
        <p:spPr bwMode="auto">
          <a:xfrm>
            <a:off x="0" y="0"/>
            <a:ext cx="9144000" cy="710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50825" y="333375"/>
            <a:ext cx="2376488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Baran" pitchFamily="2" charset="-78"/>
              </a:rPr>
              <a:t>چون هنوز چند ساعت به پروازش باقي مانده بود، تصميم گرفت براي گذراندن وقت کتابي خريداري کند. او يک بسته بيسکوئيت نيز خريد.</a:t>
            </a:r>
            <a:r>
              <a:rPr lang="ar-SA" sz="3600" dirty="0">
                <a:solidFill>
                  <a:schemeClr val="bg1"/>
                </a:solidFill>
                <a:cs typeface="B Baran" pitchFamily="2" charset="-78"/>
              </a:rPr>
              <a:t> </a:t>
            </a:r>
            <a:endParaRPr lang="pt-PT" sz="3600" dirty="0">
              <a:solidFill>
                <a:schemeClr val="bg1"/>
              </a:solidFill>
              <a:cs typeface="B Baran" pitchFamily="2" charset="-78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7"/>
          <p:cNvSpPr>
            <a:spLocks noChangeArrowheads="1"/>
          </p:cNvSpPr>
          <p:nvPr/>
        </p:nvSpPr>
        <p:spPr bwMode="auto">
          <a:xfrm>
            <a:off x="7956550" y="6310313"/>
            <a:ext cx="1079500" cy="403225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a-IR">
                <a:ea typeface="B Baran"/>
                <a:cs typeface="B Baran"/>
              </a:rPr>
              <a:t>صفحه بعد</a:t>
            </a:r>
            <a:endParaRPr lang="en-US">
              <a:ea typeface="B Baran"/>
              <a:cs typeface="B Baran"/>
            </a:endParaRPr>
          </a:p>
        </p:txBody>
      </p:sp>
      <p:pic>
        <p:nvPicPr>
          <p:cNvPr id="4099" name="Picture 4" descr="DSC0276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0" y="0"/>
            <a:ext cx="9334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364163" y="404813"/>
            <a:ext cx="3240087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ar-SA" sz="5400" b="1" dirty="0">
                <a:effectLst>
                  <a:outerShdw blurRad="38100" dist="38100" dir="2700000" algn="tl">
                    <a:srgbClr val="C0C0C0"/>
                  </a:outerShdw>
                </a:effectLst>
                <a:cs typeface="B Baran" pitchFamily="2" charset="-78"/>
              </a:rPr>
              <a:t>او برروي يک صندلي دسته‌دارنشست و در</a:t>
            </a:r>
            <a:r>
              <a:rPr 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cs typeface="B Baran" pitchFamily="2" charset="-78"/>
              </a:rPr>
              <a:t> </a:t>
            </a:r>
            <a:r>
              <a:rPr lang="ar-SA" sz="5400" b="1" dirty="0">
                <a:effectLst>
                  <a:outerShdw blurRad="38100" dist="38100" dir="2700000" algn="tl">
                    <a:srgbClr val="C0C0C0"/>
                  </a:outerShdw>
                </a:effectLst>
                <a:cs typeface="B Baran" pitchFamily="2" charset="-78"/>
              </a:rPr>
              <a:t>آرامش شروع به خواندن کتاب کرد.</a:t>
            </a:r>
            <a:r>
              <a:rPr lang="ar-SA" sz="5400" dirty="0">
                <a:cs typeface="B Baran" pitchFamily="2" charset="-78"/>
              </a:rPr>
              <a:t> </a:t>
            </a:r>
            <a:endParaRPr lang="pt-PT" sz="5400" dirty="0">
              <a:cs typeface="B Baran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rev"/>
          <p:cNvPicPr>
            <a:picLocks noChangeAspect="1" noChangeArrowheads="1"/>
          </p:cNvPicPr>
          <p:nvPr/>
        </p:nvPicPr>
        <p:blipFill>
          <a:blip r:embed="rId2" cstate="print"/>
          <a:srcRect t="12311" b="332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55650" y="2492375"/>
            <a:ext cx="30956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ar-SA" sz="4000" b="1">
                <a:solidFill>
                  <a:schemeClr val="bg1"/>
                </a:solidFill>
                <a:ea typeface="B Baran"/>
                <a:cs typeface="B Baran"/>
              </a:rPr>
              <a:t>در کنار او يک بسته بيسکوئيت بود و مردي در کنارش نشسته بود و داشت روزنامه مي‌خواند</a:t>
            </a:r>
            <a:r>
              <a:rPr lang="en-US" sz="4000">
                <a:solidFill>
                  <a:schemeClr val="bg1"/>
                </a:solidFill>
                <a:ea typeface="B Baran"/>
                <a:cs typeface="B Baran"/>
              </a:rPr>
              <a:t> </a:t>
            </a:r>
            <a:endParaRPr lang="pt-PT" sz="4000">
              <a:solidFill>
                <a:schemeClr val="bg1"/>
              </a:solidFill>
              <a:ea typeface="B Baran"/>
              <a:cs typeface="B Baran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684213" y="447675"/>
            <a:ext cx="3741737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r"/>
            <a:r>
              <a:rPr lang="ar-SA" sz="3600" b="1">
                <a:ea typeface="B Baran"/>
                <a:cs typeface="B Baran"/>
              </a:rPr>
              <a:t>وقتي که او نخستين بيسکوئيت را به دهان گذاشت، متوجه شد که مرد هم يک بيسکوئيت برداشت و خورد. او خيلي عصباني شد ولي چيزي نگفت.</a:t>
            </a:r>
            <a:r>
              <a:rPr lang="ar-SA" sz="3600">
                <a:ea typeface="B Baran"/>
                <a:cs typeface="B Baran"/>
              </a:rPr>
              <a:t> </a:t>
            </a:r>
            <a:endParaRPr lang="pt-BR" sz="3600" b="1">
              <a:latin typeface="Arial" pitchFamily="34" charset="0"/>
              <a:ea typeface="B Baran"/>
              <a:cs typeface="B Baran"/>
            </a:endParaRPr>
          </a:p>
          <a:p>
            <a:pPr marL="457200" indent="-457200" algn="r"/>
            <a:r>
              <a:rPr lang="ar-SA" sz="3600" b="1">
                <a:solidFill>
                  <a:srgbClr val="CC6600"/>
                </a:solidFill>
                <a:ea typeface="B Baran"/>
                <a:cs typeface="B Baran"/>
              </a:rPr>
              <a:t>پيش خود فکر کرد: «بهتر است ناراحت نشوم. شايد اشتباه کرده باشد.»</a:t>
            </a:r>
            <a:endParaRPr lang="pt-BR" sz="3600" b="1">
              <a:solidFill>
                <a:srgbClr val="CC6600"/>
              </a:solidFill>
              <a:ea typeface="B Baran"/>
              <a:cs typeface="B Bar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bis3"/>
          <p:cNvPicPr>
            <a:picLocks noChangeAspect="1" noChangeArrowheads="1"/>
          </p:cNvPicPr>
          <p:nvPr/>
        </p:nvPicPr>
        <p:blipFill>
          <a:blip r:embed="rId2" cstate="print"/>
          <a:srcRect t="13025" b="8957"/>
          <a:stretch>
            <a:fillRect/>
          </a:stretch>
        </p:blipFill>
        <p:spPr bwMode="auto">
          <a:xfrm>
            <a:off x="0" y="0"/>
            <a:ext cx="5260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722938" y="404813"/>
            <a:ext cx="295275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ar-SA" sz="3600" b="1">
                <a:ea typeface="B Baran"/>
                <a:cs typeface="B Baran"/>
              </a:rPr>
              <a:t>ولي اين ماجرا تکرار شد. هر بار که او يک بيسکوئيت برمي‌داشت</a:t>
            </a:r>
            <a:r>
              <a:rPr lang="fa-IR" sz="3600" b="1">
                <a:ea typeface="B Baran"/>
                <a:cs typeface="B Baran"/>
              </a:rPr>
              <a:t> </a:t>
            </a:r>
            <a:r>
              <a:rPr lang="ar-SA" sz="3600" b="1">
                <a:ea typeface="B Baran"/>
                <a:cs typeface="B Baran"/>
              </a:rPr>
              <a:t>، آن مرد هم همين کار را مي‌کرد. اين کار او را حسابي عصباني کرده بود ولي نمي‌خواست واکنش نشان دهد.</a:t>
            </a:r>
            <a:r>
              <a:rPr lang="ar-SA" sz="3600">
                <a:ea typeface="B Baran"/>
                <a:cs typeface="B Baran"/>
              </a:rPr>
              <a:t> </a:t>
            </a:r>
            <a:endParaRPr lang="pt-PT" sz="3600">
              <a:ea typeface="B Baran"/>
              <a:cs typeface="B Baran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800" y="782638"/>
            <a:ext cx="3690938" cy="531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r" eaLnBrk="0" hangingPunct="0">
              <a:spcBef>
                <a:spcPct val="50000"/>
              </a:spcBef>
            </a:pPr>
            <a:r>
              <a:rPr lang="ar-SA" sz="3600" b="1">
                <a:ea typeface="B Baran"/>
                <a:cs typeface="B Baran"/>
              </a:rPr>
              <a:t>وقتي که تنها يک بيسکوئيت باقي مانده بود، پيش خود فکر کرد:</a:t>
            </a:r>
            <a:r>
              <a:rPr lang="ar-SA" sz="3600">
                <a:ea typeface="B Baran"/>
                <a:cs typeface="B Baran"/>
              </a:rPr>
              <a:t> </a:t>
            </a:r>
            <a:r>
              <a:rPr lang="ar-SA" sz="3600" b="1">
                <a:solidFill>
                  <a:srgbClr val="CC6600"/>
                </a:solidFill>
                <a:latin typeface="Arial" pitchFamily="34" charset="0"/>
                <a:ea typeface="B Baran"/>
                <a:cs typeface="B Baran"/>
              </a:rPr>
              <a:t>«حالا ببينم اين مرد بي‌ادب چکار خواهد کرد؟»</a:t>
            </a:r>
            <a:r>
              <a:rPr lang="en-US" sz="3600">
                <a:ea typeface="B Baran"/>
                <a:cs typeface="B Baran"/>
              </a:rPr>
              <a:t> </a:t>
            </a:r>
            <a:endParaRPr lang="pt-BR" sz="4000" b="1">
              <a:solidFill>
                <a:srgbClr val="CC6600"/>
              </a:solidFill>
              <a:latin typeface="Arial" pitchFamily="34" charset="0"/>
              <a:ea typeface="B Baran"/>
              <a:cs typeface="B Baran"/>
            </a:endParaRPr>
          </a:p>
          <a:p>
            <a:pPr marL="457200" indent="-457200" algn="r" eaLnBrk="0" hangingPunct="0">
              <a:spcBef>
                <a:spcPct val="50000"/>
              </a:spcBef>
            </a:pPr>
            <a:r>
              <a:rPr lang="ar-SA" sz="3600" b="1">
                <a:ea typeface="B Baran"/>
                <a:cs typeface="B Baran"/>
              </a:rPr>
              <a:t>مرد آخرين بيسکوئيت را نصف کرد و نصفش را خورد.</a:t>
            </a:r>
            <a:r>
              <a:rPr lang="ar-SA" sz="3600">
                <a:ea typeface="B Baran"/>
                <a:cs typeface="B Baran"/>
              </a:rPr>
              <a:t> </a:t>
            </a:r>
            <a:endParaRPr lang="pt-PT" sz="3600">
              <a:ea typeface="B Baran"/>
              <a:cs typeface="B Baran"/>
            </a:endParaRPr>
          </a:p>
        </p:txBody>
      </p:sp>
      <p:pic>
        <p:nvPicPr>
          <p:cNvPr id="7174" name="Picture 6" descr="bis2"/>
          <p:cNvPicPr>
            <a:picLocks noChangeAspect="1" noChangeArrowheads="1"/>
          </p:cNvPicPr>
          <p:nvPr/>
        </p:nvPicPr>
        <p:blipFill>
          <a:blip r:embed="rId2" cstate="print"/>
          <a:srcRect t="7721"/>
          <a:stretch>
            <a:fillRect/>
          </a:stretch>
        </p:blipFill>
        <p:spPr bwMode="auto">
          <a:xfrm>
            <a:off x="4194175" y="0"/>
            <a:ext cx="4949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voo2"/>
          <p:cNvPicPr>
            <a:picLocks noChangeAspect="1" noChangeArrowheads="1"/>
          </p:cNvPicPr>
          <p:nvPr/>
        </p:nvPicPr>
        <p:blipFill>
          <a:blip r:embed="rId2" cstate="print"/>
          <a:srcRect t="10144" r="6961"/>
          <a:stretch>
            <a:fillRect/>
          </a:stretch>
        </p:blipFill>
        <p:spPr bwMode="auto">
          <a:xfrm>
            <a:off x="0" y="0"/>
            <a:ext cx="9144000" cy="682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0" y="2565400"/>
            <a:ext cx="9144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ar-SA" sz="3600" b="1">
                <a:ea typeface="B Baran"/>
                <a:cs typeface="B Baran"/>
              </a:rPr>
              <a:t>اين ديگه خيلي پرروئي مي‌خواست! </a:t>
            </a:r>
            <a:endParaRPr lang="fa-IR" sz="3600" b="1">
              <a:ea typeface="B Baran"/>
              <a:cs typeface="B Baran"/>
            </a:endParaRPr>
          </a:p>
          <a:p>
            <a:pPr marL="457200" indent="-457200" algn="ctr"/>
            <a:r>
              <a:rPr lang="ar-SA" sz="3600" b="1">
                <a:ea typeface="B Baran"/>
                <a:cs typeface="B Baran"/>
              </a:rPr>
              <a:t>او حسابي عصباني شده بود. </a:t>
            </a:r>
            <a:endParaRPr lang="en-US" sz="3600" b="1">
              <a:ea typeface="B Baran"/>
              <a:cs typeface="B Baran"/>
            </a:endParaRPr>
          </a:p>
          <a:p>
            <a:pPr marL="457200" indent="-457200" algn="ctr"/>
            <a:endParaRPr lang="fa-IR" sz="3600" b="1">
              <a:ea typeface="B Baran"/>
              <a:cs typeface="B Baran"/>
            </a:endParaRPr>
          </a:p>
          <a:p>
            <a:pPr marL="457200" indent="-457200" algn="ctr"/>
            <a:r>
              <a:rPr lang="ar-SA" sz="3600" b="1">
                <a:ea typeface="B Baran"/>
                <a:cs typeface="B Baran"/>
              </a:rPr>
              <a:t>در اين هنگام بلندگوي فرودگاه اعلام کرد که زمان سوار شدن به هواپيماست. آن زن کتابش را بست، چيزهايش را جمع و جور کرد و با نگاه تندي که به مرد انداخت از آنجا دور شد و به سمت دروازه </a:t>
            </a:r>
            <a:r>
              <a:rPr lang="fa-IR" sz="3600" b="1">
                <a:ea typeface="B Baran"/>
                <a:cs typeface="B Baran"/>
              </a:rPr>
              <a:t> </a:t>
            </a:r>
            <a:r>
              <a:rPr lang="ar-SA" sz="3600" b="1">
                <a:ea typeface="B Baran"/>
                <a:cs typeface="B Baran"/>
              </a:rPr>
              <a:t>اعلام شده رفت.</a:t>
            </a:r>
            <a:r>
              <a:rPr lang="ar-SA" sz="3600">
                <a:ea typeface="B Baran"/>
                <a:cs typeface="B Baran"/>
              </a:rPr>
              <a:t> </a:t>
            </a:r>
            <a:endParaRPr lang="pt-BR" sz="3600">
              <a:ea typeface="B Baran"/>
              <a:cs typeface="B Baran"/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4213" y="404813"/>
            <a:ext cx="3313112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r" eaLnBrk="0" hangingPunct="0">
              <a:spcBef>
                <a:spcPct val="50000"/>
              </a:spcBef>
            </a:pPr>
            <a:r>
              <a:rPr lang="ar-SA" sz="3600" b="1">
                <a:ea typeface="B Baran"/>
                <a:cs typeface="B Baran"/>
              </a:rPr>
              <a:t>وقتي داخل هواپيما روي صندلي‌اش نشست، دستش را داخل ساکش کرد تا عينکش را داخل ساک قرار دهد و ناگهان با کمال تعجب ديد که جعبه </a:t>
            </a:r>
            <a:r>
              <a:rPr lang="fa-IR" sz="3600" b="1">
                <a:ea typeface="B Baran"/>
                <a:cs typeface="B Baran"/>
              </a:rPr>
              <a:t> </a:t>
            </a:r>
            <a:r>
              <a:rPr lang="ar-SA" sz="3600" b="1">
                <a:ea typeface="B Baran"/>
                <a:cs typeface="B Baran"/>
              </a:rPr>
              <a:t>بيسکوئيتش آنجاست، باز نشده و دست نخورده!</a:t>
            </a:r>
            <a:r>
              <a:rPr lang="ar-SA" sz="3600">
                <a:ea typeface="B Baran"/>
                <a:cs typeface="B Baran"/>
              </a:rPr>
              <a:t> </a:t>
            </a:r>
            <a:endParaRPr lang="pt-PT" sz="3600">
              <a:ea typeface="B Baran"/>
              <a:cs typeface="B Baran"/>
            </a:endParaRPr>
          </a:p>
        </p:txBody>
      </p:sp>
      <p:pic>
        <p:nvPicPr>
          <p:cNvPr id="10246" name="Picture 6" descr="aviao"/>
          <p:cNvPicPr>
            <a:picLocks noChangeAspect="1" noChangeArrowheads="1"/>
          </p:cNvPicPr>
          <p:nvPr/>
        </p:nvPicPr>
        <p:blipFill>
          <a:blip r:embed="rId2" cstate="print"/>
          <a:srcRect t="6917" b="4941"/>
          <a:stretch>
            <a:fillRect/>
          </a:stretch>
        </p:blipFill>
        <p:spPr bwMode="auto">
          <a:xfrm>
            <a:off x="4284663" y="0"/>
            <a:ext cx="48593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theme/theme1.xml><?xml version="1.0" encoding="utf-8"?>
<a:theme xmlns:a="http://schemas.openxmlformats.org/drawingml/2006/main" name="4things">
  <a:themeElements>
    <a:clrScheme name="4thing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thing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thing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thing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thing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thing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thing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thing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thing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4things</Template>
  <TotalTime>109</TotalTime>
  <Words>391</Words>
  <Application>Microsoft Office PowerPoint</Application>
  <PresentationFormat>On-screen Show (4:3)</PresentationFormat>
  <Paragraphs>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4things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 </dc:subject>
  <dc:creator>www.honarestan.hostzi.com</dc:creator>
  <cp:lastModifiedBy>MRT</cp:lastModifiedBy>
  <cp:revision>17</cp:revision>
  <dcterms:created xsi:type="dcterms:W3CDTF">2007-02-27T12:37:42Z</dcterms:created>
  <dcterms:modified xsi:type="dcterms:W3CDTF">2015-05-19T10:25:33Z</dcterms:modified>
</cp:coreProperties>
</file>