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41"/>
  </p:notesMasterIdLst>
  <p:sldIdLst>
    <p:sldId id="258" r:id="rId2"/>
    <p:sldId id="332" r:id="rId3"/>
    <p:sldId id="398" r:id="rId4"/>
    <p:sldId id="399" r:id="rId5"/>
    <p:sldId id="400" r:id="rId6"/>
    <p:sldId id="386" r:id="rId7"/>
    <p:sldId id="391" r:id="rId8"/>
    <p:sldId id="392" r:id="rId9"/>
    <p:sldId id="396" r:id="rId10"/>
    <p:sldId id="397" r:id="rId11"/>
    <p:sldId id="395" r:id="rId12"/>
    <p:sldId id="361" r:id="rId13"/>
    <p:sldId id="401" r:id="rId14"/>
    <p:sldId id="402" r:id="rId15"/>
    <p:sldId id="389" r:id="rId16"/>
    <p:sldId id="362" r:id="rId17"/>
    <p:sldId id="388" r:id="rId18"/>
    <p:sldId id="403" r:id="rId19"/>
    <p:sldId id="404" r:id="rId20"/>
    <p:sldId id="405" r:id="rId21"/>
    <p:sldId id="406" r:id="rId22"/>
    <p:sldId id="407" r:id="rId23"/>
    <p:sldId id="408" r:id="rId24"/>
    <p:sldId id="394" r:id="rId25"/>
    <p:sldId id="409" r:id="rId26"/>
    <p:sldId id="410" r:id="rId27"/>
    <p:sldId id="364" r:id="rId28"/>
    <p:sldId id="411" r:id="rId29"/>
    <p:sldId id="412" r:id="rId30"/>
    <p:sldId id="413" r:id="rId31"/>
    <p:sldId id="414" r:id="rId32"/>
    <p:sldId id="415" r:id="rId33"/>
    <p:sldId id="417" r:id="rId34"/>
    <p:sldId id="418" r:id="rId35"/>
    <p:sldId id="419" r:id="rId36"/>
    <p:sldId id="420" r:id="rId37"/>
    <p:sldId id="421" r:id="rId38"/>
    <p:sldId id="422" r:id="rId39"/>
    <p:sldId id="42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E14983-4497-4608-8752-5AA74E34D3EA}">
          <p14:sldIdLst>
            <p14:sldId id="258"/>
            <p14:sldId id="332"/>
            <p14:sldId id="398"/>
            <p14:sldId id="399"/>
            <p14:sldId id="400"/>
            <p14:sldId id="386"/>
            <p14:sldId id="391"/>
            <p14:sldId id="392"/>
            <p14:sldId id="396"/>
            <p14:sldId id="397"/>
            <p14:sldId id="395"/>
            <p14:sldId id="361"/>
            <p14:sldId id="401"/>
            <p14:sldId id="402"/>
            <p14:sldId id="389"/>
            <p14:sldId id="362"/>
            <p14:sldId id="388"/>
            <p14:sldId id="403"/>
            <p14:sldId id="404"/>
            <p14:sldId id="405"/>
            <p14:sldId id="406"/>
            <p14:sldId id="407"/>
            <p14:sldId id="408"/>
            <p14:sldId id="394"/>
            <p14:sldId id="409"/>
            <p14:sldId id="410"/>
            <p14:sldId id="364"/>
            <p14:sldId id="411"/>
            <p14:sldId id="412"/>
            <p14:sldId id="413"/>
            <p14:sldId id="414"/>
            <p14:sldId id="415"/>
            <p14:sldId id="417"/>
            <p14:sldId id="418"/>
            <p14:sldId id="419"/>
            <p14:sldId id="420"/>
            <p14:sldId id="421"/>
            <p14:sldId id="422"/>
            <p14:sldId id="42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16D"/>
    <a:srgbClr val="660066"/>
    <a:srgbClr val="663300"/>
    <a:srgbClr val="9A1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8447" autoAdjust="0"/>
  </p:normalViewPr>
  <p:slideViewPr>
    <p:cSldViewPr snapToGrid="0">
      <p:cViewPr>
        <p:scale>
          <a:sx n="81" d="100"/>
          <a:sy n="81" d="100"/>
        </p:scale>
        <p:origin x="-36" y="46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19C87-C95A-4D88-8E8D-F58D9A278816}" type="datetimeFigureOut">
              <a:rPr lang="en-US" smtClean="0"/>
              <a:t>7/29/2017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588C5-1A12-44C6-B1FC-36CF3DC6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7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47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b="1" baseline="0" dirty="0" smtClean="0"/>
              <a:t>امروزه حدود 400 میلیون نفر در سراسر جهان حامل ویروس هپاتیت بی هستند</a:t>
            </a:r>
          </a:p>
          <a:p>
            <a:pPr algn="r"/>
            <a:r>
              <a:rPr lang="fa-IR" b="1" baseline="0" dirty="0" smtClean="0"/>
              <a:t>برای تعیین هپاتیت بی </a:t>
            </a:r>
            <a:r>
              <a:rPr lang="en-US" b="1" baseline="0" dirty="0" smtClean="0"/>
              <a:t>HBS Ag</a:t>
            </a:r>
          </a:p>
          <a:p>
            <a:pPr algn="r"/>
            <a:r>
              <a:rPr lang="fa-IR" b="1" baseline="0" dirty="0" smtClean="0"/>
              <a:t>برای تعیین میزان آنتی بادی واکسن </a:t>
            </a:r>
            <a:r>
              <a:rPr lang="en-US" b="1" baseline="0" dirty="0" smtClean="0"/>
              <a:t>HBS </a:t>
            </a:r>
            <a:r>
              <a:rPr lang="en-US" b="1" baseline="0" dirty="0" err="1" smtClean="0"/>
              <a:t>Ab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1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47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b="1" dirty="0" smtClean="0"/>
              <a:t>از سال 1373 به بعد واکسیناسیون هپاتیت بی در نوزادان سراسر کشور اعمال شد و هم اکنون نگران شیوع هپاتیت بی در افراد</a:t>
            </a:r>
            <a:r>
              <a:rPr lang="fa-IR" b="1" baseline="0" dirty="0" smtClean="0"/>
              <a:t> زیر 22 سال نیستیم.</a:t>
            </a:r>
          </a:p>
          <a:p>
            <a:pPr algn="r"/>
            <a:r>
              <a:rPr lang="fa-IR" b="1" baseline="0" dirty="0" smtClean="0"/>
              <a:t>چهار سال واکسیناسیون بزرگسالان را در برنامه کار قرار دادیم و شاهد رشد کم هپاتیت در این افراد بودیم.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05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05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0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04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b="1" dirty="0" smtClean="0"/>
              <a:t>بنا</a:t>
            </a:r>
            <a:r>
              <a:rPr lang="fa-IR" b="1" baseline="0" dirty="0" smtClean="0"/>
              <a:t> بر باور برخی افراد، مصرف شیشه سبب کاهش وزن و در نتیجه درمان کبد چرب می شود.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0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0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29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هپاتیت «سی» در سال 1989 کشف شد و در سال 1990 آزمایش خون جهت بررسی آنتی بادی ضد هپاتیت «سی» معرفی گردید.</a:t>
            </a:r>
          </a:p>
          <a:p>
            <a:pPr algn="r" rtl="1"/>
            <a:r>
              <a:rPr lang="fa-IR" b="1" dirty="0" smtClean="0"/>
              <a:t>در میان آنزیم های کبدی </a:t>
            </a:r>
            <a:r>
              <a:rPr lang="en-US" b="1" dirty="0" smtClean="0"/>
              <a:t>AST  </a:t>
            </a:r>
            <a:r>
              <a:rPr lang="fa-IR" b="1" dirty="0" smtClean="0"/>
              <a:t>و  </a:t>
            </a:r>
            <a:r>
              <a:rPr lang="en-US" b="1" dirty="0" smtClean="0"/>
              <a:t>ALT </a:t>
            </a:r>
            <a:r>
              <a:rPr lang="fa-IR" b="1" dirty="0" smtClean="0"/>
              <a:t>اهمیت بیستری دارند. افزایش سطح خونی این آنزیم ها دالّ بر وجود التهاب در کبد است.</a:t>
            </a:r>
          </a:p>
          <a:p>
            <a:pPr algn="r" rtl="1"/>
            <a:endParaRPr lang="fa-IR" b="1" dirty="0" smtClean="0"/>
          </a:p>
          <a:p>
            <a:pPr algn="r"/>
            <a:r>
              <a:rPr lang="fa-IR" b="1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b="1" dirty="0" smtClean="0"/>
              <a:t>انتقال هپاتیت از</a:t>
            </a:r>
            <a:r>
              <a:rPr lang="fa-IR" b="1" baseline="0" dirty="0" smtClean="0"/>
              <a:t> طریق خالکوبی حتی با تعویض سوزن دستگاه و از طریق جوهر آلوده به ویروس امکان پذیر است.</a:t>
            </a:r>
          </a:p>
          <a:p>
            <a:pPr algn="r"/>
            <a:r>
              <a:rPr lang="fa-IR" b="1" baseline="0" dirty="0" smtClean="0"/>
              <a:t>تتو کردن غیر بهداشتی در آرایشگاه ها، سوراخ کردن اعضای بدن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00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b="1" dirty="0" smtClean="0"/>
              <a:t>حتی یکبار تزریق نامطمئن شما را در معرض هپاتیت قرار می دهد.</a:t>
            </a:r>
            <a:endParaRPr lang="en-US" b="1" dirty="0" smtClean="0"/>
          </a:p>
          <a:p>
            <a:pPr algn="r"/>
            <a:r>
              <a:rPr lang="fa-IR" b="1" dirty="0" smtClean="0"/>
              <a:t>استفاده از سرنگ</a:t>
            </a:r>
            <a:r>
              <a:rPr lang="fa-IR" b="1" baseline="0" dirty="0" smtClean="0"/>
              <a:t> مشترک در ورزشکاران یکی از ره های انتقال بیماری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36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b="1" dirty="0" smtClean="0"/>
              <a:t>دریافت خون و عضو اهدائی آلوده قبل از سال 1375</a:t>
            </a:r>
            <a:r>
              <a:rPr lang="fa-IR" b="1" baseline="0" dirty="0" smtClean="0"/>
              <a:t> بویژه در بیماران هموفیلی و تالاسمی</a:t>
            </a:r>
          </a:p>
          <a:p>
            <a:pPr algn="r"/>
            <a:r>
              <a:rPr lang="fa-IR" b="1" dirty="0" smtClean="0"/>
              <a:t>تماس پزشکان و کارکنان مراکز بهداشتی-درمانی با خون فرد آلوده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1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تتو کردن غیر بهداشتی در آرایشگاه ها</a:t>
            </a:r>
          </a:p>
          <a:p>
            <a:pPr algn="r" rtl="1"/>
            <a:r>
              <a:rPr lang="fa-IR" b="1" dirty="0" smtClean="0"/>
              <a:t>اجاره لنزهای کرایه ای</a:t>
            </a:r>
          </a:p>
          <a:p>
            <a:pPr algn="r" rtl="1"/>
            <a:r>
              <a:rPr lang="fa-IR" b="1" dirty="0" smtClean="0"/>
              <a:t>برس</a:t>
            </a:r>
            <a:r>
              <a:rPr lang="fa-IR" b="1" baseline="0" dirty="0" smtClean="0"/>
              <a:t> ها و شانه های آلوده </a:t>
            </a:r>
          </a:p>
          <a:p>
            <a:pPr algn="r" rtl="1"/>
            <a:r>
              <a:rPr lang="fa-IR" b="1" baseline="0" dirty="0" smtClean="0"/>
              <a:t>سوراخ کردن اعضای بدن (پیرسینگ)</a:t>
            </a:r>
            <a:r>
              <a:rPr lang="fa-IR" b="1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88C5-1A12-44C6-B1FC-36CF3DC666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0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2EA639-D108-4950-8A14-FD710429CB65}" type="datetime1">
              <a:rPr lang="en-US" smtClean="0"/>
              <a:t>7/29/2017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a-IR" smtClean="0"/>
              <a:t>کنفرانس کیش. امید  24 دی ماه 1394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D0974A-D2BF-48E2-A6A3-FC135E9F3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8F138F-CAB6-485C-8DED-F9F41EA39CB0}" type="datetime1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کنفرانس کیش. امید  24 دی ماه 1394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0974A-D2BF-48E2-A6A3-FC135E9F3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A0D93-B25A-4945-9BF1-014BD08640FC}" type="datetime1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کنفرانس کیش. امید  24 دی ماه 1394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0974A-D2BF-48E2-A6A3-FC135E9F3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B866D2-82EC-4CA6-A5E9-6E494882A7CD}" type="datetime1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کنفرانس کیش. امید  24 دی ماه 1394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0974A-D2BF-48E2-A6A3-FC135E9F3C5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47266" y="593097"/>
            <a:ext cx="9218444" cy="108856"/>
          </a:xfrm>
          <a:prstGeom prst="rect">
            <a:avLst/>
          </a:prstGeom>
          <a:solidFill>
            <a:srgbClr val="9A1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96413" y="6242279"/>
            <a:ext cx="10655358" cy="0"/>
          </a:xfrm>
          <a:prstGeom prst="line">
            <a:avLst/>
          </a:prstGeom>
          <a:ln>
            <a:solidFill>
              <a:srgbClr val="9A1D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Iran Hepatitis Network\Hepatitis Day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329" y="46300"/>
            <a:ext cx="1553671" cy="9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lavian\Desktop\logoo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4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4ABDB-0E6F-4A70-8A93-59ED04A34E7A}" type="datetime1">
              <a:rPr lang="en-US" smtClean="0"/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کنفرانس کیش. امید  24 دی ماه 1394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0974A-D2BF-48E2-A6A3-FC135E9F3C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9C96B-8482-4C7C-8EEC-B61150CACD93}" type="datetime1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کنفرانس کیش. امید  24 دی ماه 1394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0974A-D2BF-48E2-A6A3-FC135E9F3C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E0AF0E-6697-49AC-9820-FE33C2905C24}" type="datetime1">
              <a:rPr lang="en-US" smtClean="0"/>
              <a:t>7/29/2017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کنفرانس کیش. امید  24 دی ماه 1394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0974A-D2BF-48E2-A6A3-FC135E9F3C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53044-D9CB-4461-8740-56192D17DC46}" type="datetime1">
              <a:rPr lang="en-US" smtClean="0"/>
              <a:t>7/29/2017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کنفرانس کیش. امید  24 دی ماه 1394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0974A-D2BF-48E2-A6A3-FC135E9F3C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8F577-A8EA-4589-985C-48290AD2E4C8}" type="datetime1">
              <a:rPr lang="en-US" smtClean="0"/>
              <a:t>7/29/2017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کنفرانس کیش. امید  24 دی ماه 1394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0974A-D2BF-48E2-A6A3-FC135E9F3C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2EE6A575-1579-440F-BBD4-1737F02D9C40}" type="datetime1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a-IR" smtClean="0"/>
              <a:t>کنفرانس کیش. امید  24 دی ماه 1394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D0974A-D2BF-48E2-A6A3-FC135E9F3C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2110F2-7A06-4A1C-9E1F-E31BB4177DC3}" type="datetime1">
              <a:rPr lang="en-US" smtClean="0"/>
              <a:t>7/29/2017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/>
              <a:t>کنفرانس کیش. امید  24 دی ماه 1394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D0974A-D2BF-48E2-A6A3-FC135E9F3C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0EC0D4-1B47-4AC0-B6F2-31D28F03F6E8}" type="datetime1">
              <a:rPr lang="en-US" smtClean="0"/>
              <a:t>7/29/2017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a-IR" smtClean="0"/>
              <a:t>کنفرانس کیش. امید  24 دی ماه 1394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D0974A-D2BF-48E2-A6A3-FC135E9F3C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ldcenter.com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opehealthclub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887" y="1066800"/>
            <a:ext cx="10515600" cy="423591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4400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ک</a:t>
            </a:r>
            <a:r>
              <a:rPr lang="fa-IR" sz="4400" b="1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بد و سلامتی</a:t>
            </a:r>
            <a:br>
              <a:rPr lang="fa-IR" sz="4400" b="1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4400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هپاتیت های ویروسی</a:t>
            </a:r>
            <a:r>
              <a:rPr lang="en-US" sz="4400" b="1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en-US" sz="4400" b="1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4400" b="1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تغذیه سالم </a:t>
            </a:r>
            <a:r>
              <a:rPr lang="en-US" sz="4400" b="1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en-US" sz="4400" b="1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sz="4400" b="1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ورزش و بدن سالم</a:t>
            </a:r>
            <a:r>
              <a:rPr lang="en-US" sz="4400" b="1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/>
            </a:r>
            <a:br>
              <a:rPr lang="en-US" sz="4400" b="1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endParaRPr lang="en-US" sz="4400" b="1" dirty="0">
              <a:solidFill>
                <a:srgbClr val="00206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8279" y="4833791"/>
            <a:ext cx="63489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fa-IR" sz="2600" b="1" dirty="0" smtClean="0">
                <a:latin typeface="IranNastaliq" panose="02020505000000020003" pitchFamily="18" charset="0"/>
                <a:ea typeface="Times New Roman" pitchFamily="18" charset="0"/>
                <a:cs typeface="IranNastaliq" panose="02020505000000020003" pitchFamily="18" charset="0"/>
              </a:rPr>
              <a:t>دکتر سید مؤید علویان</a:t>
            </a:r>
          </a:p>
          <a:p>
            <a:pPr algn="r">
              <a:spcBef>
                <a:spcPct val="0"/>
              </a:spcBef>
              <a:defRPr/>
            </a:pPr>
            <a:endParaRPr lang="fa-IR" sz="2800" b="1" dirty="0" smtClean="0">
              <a:latin typeface="IranNastaliq" panose="02020505000000020003" pitchFamily="18" charset="0"/>
              <a:ea typeface="Times New Roman" pitchFamily="18" charset="0"/>
              <a:cs typeface="IranNastaliq" panose="02020505000000020003" pitchFamily="18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fa-IR" sz="2800" b="1" dirty="0" smtClean="0">
                <a:latin typeface="IranNastaliq" panose="02020505000000020003" pitchFamily="18" charset="0"/>
                <a:ea typeface="Times New Roman" pitchFamily="18" charset="0"/>
                <a:cs typeface="IranNastaliq" panose="02020505000000020003" pitchFamily="18" charset="0"/>
              </a:rPr>
              <a:t>استاد    و رئیس شبکه هپاتیت ایران</a:t>
            </a:r>
          </a:p>
        </p:txBody>
      </p:sp>
    </p:spTree>
    <p:extLst>
      <p:ext uri="{BB962C8B-B14F-4D97-AF65-F5344CB8AC3E}">
        <p14:creationId xmlns:p14="http://schemas.microsoft.com/office/powerpoint/2010/main" val="302662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91662"/>
            <a:ext cx="10972800" cy="725976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تزریق خون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قبل از سال 1375</a:t>
            </a:r>
            <a:endParaRPr lang="en-US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52955"/>
            <a:ext cx="7162799" cy="431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4" y="1687452"/>
            <a:ext cx="7233138" cy="40216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21322"/>
            <a:ext cx="10972800" cy="796315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قمه زدن</a:t>
            </a:r>
            <a:endParaRPr lang="en-US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315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91" y="1876426"/>
            <a:ext cx="6589739" cy="420785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606879"/>
          </a:xfrm>
        </p:spPr>
        <p:txBody>
          <a:bodyPr>
            <a:no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latin typeface="Adobe Arabic" pitchFamily="18" charset="-78"/>
                <a:cs typeface="B Mitra" panose="00000400000000000000" pitchFamily="2" charset="-78"/>
              </a:rPr>
              <a:t>عدم رعایت بهداشت در آرایشگاه ها</a:t>
            </a:r>
            <a:endParaRPr lang="en-US" sz="4000" b="1" dirty="0" smtClean="0">
              <a:solidFill>
                <a:srgbClr val="FF0000"/>
              </a:solidFill>
              <a:latin typeface="Adobe Arabic" pitchFamily="18" charset="-78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47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 algn="r" rtl="1">
              <a:buClrTx/>
              <a:buFont typeface="+mj-lt"/>
              <a:buAutoNum type="arabicParenR"/>
            </a:pP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 algn="r" rtl="1">
              <a:buClrTx/>
              <a:buFont typeface="+mj-lt"/>
              <a:buAutoNum type="arabicParenR"/>
            </a:pPr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دست دادن و بوسیدن فرد آلوده</a:t>
            </a:r>
          </a:p>
          <a:p>
            <a:pPr marL="624078" indent="-514350" algn="r" rtl="1">
              <a:buClrTx/>
              <a:buFont typeface="+mj-lt"/>
              <a:buAutoNum type="arabicParenR"/>
            </a:pPr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آشپزی کردن و در یک مکان غذا خوردن</a:t>
            </a:r>
          </a:p>
          <a:p>
            <a:pPr marL="624078" indent="-514350" algn="r" rtl="1">
              <a:buClrTx/>
              <a:buFont typeface="+mj-lt"/>
              <a:buAutoNum type="arabicParenR"/>
            </a:pPr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معاشرت معمول در محل کار و منزل </a:t>
            </a:r>
          </a:p>
          <a:p>
            <a:pPr marL="624078" indent="-514350" algn="r" rtl="1">
              <a:buClrTx/>
              <a:buFont typeface="+mj-lt"/>
              <a:buAutoNum type="arabicParenR"/>
            </a:pPr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در آغوش گرفتن مبتلایان</a:t>
            </a:r>
          </a:p>
          <a:p>
            <a:pPr marL="624078" indent="-514350" algn="r" rtl="1">
              <a:buClrTx/>
              <a:buFont typeface="+mj-lt"/>
              <a:buAutoNum type="arabicParenR"/>
            </a:pPr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از راه هوا</a:t>
            </a:r>
          </a:p>
          <a:p>
            <a:pPr marL="624078" indent="-514350" algn="r" rtl="1">
              <a:buClrTx/>
              <a:buFont typeface="+mj-lt"/>
              <a:buAutoNum type="arabicParenR"/>
            </a:pPr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شنا کردن در یک استخر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820614"/>
            <a:ext cx="10972800" cy="597023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هپاتیت «سی» از راه های زیر منتقل نمیشود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7" y="1465385"/>
            <a:ext cx="5216770" cy="38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0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2246" y="1481329"/>
            <a:ext cx="5920154" cy="4525963"/>
          </a:xfrm>
        </p:spPr>
        <p:txBody>
          <a:bodyPr/>
          <a:lstStyle/>
          <a:p>
            <a:pPr algn="just" rtl="1"/>
            <a:r>
              <a:rPr lang="fa-IR" b="1" dirty="0" smtClean="0"/>
              <a:t>داروهای جدید ساخت داخل و نیز تحت پوشش بیمه همچون لدیپاسویر/سوفوسبویر در 98 درصد موارد به ریشه کنی ویروس هپاتیت «سی» منجر میشود.</a:t>
            </a:r>
          </a:p>
          <a:p>
            <a:pPr algn="just" rtl="1"/>
            <a:endParaRPr lang="fa-IR" b="1" dirty="0" smtClean="0"/>
          </a:p>
          <a:p>
            <a:pPr algn="just" rtl="1"/>
            <a:r>
              <a:rPr lang="fa-IR" b="1" dirty="0" smtClean="0"/>
              <a:t>ریشه کنی هپاتیت «سی» در ایران و سایر نقاط جهان تا سال 1410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79938"/>
            <a:ext cx="10972800" cy="7377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درمان هپاتیت «سی»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" y="1359876"/>
            <a:ext cx="4853354" cy="45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820614"/>
            <a:ext cx="10972800" cy="597023"/>
          </a:xfrm>
        </p:spPr>
        <p:txBody>
          <a:bodyPr>
            <a:no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Mitra" panose="00000400000000000000" pitchFamily="2" charset="-78"/>
              </a:rPr>
              <a:t> هپاتیت</a:t>
            </a:r>
            <a:r>
              <a:rPr lang="fa-IR" sz="40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4000" dirty="0" smtClean="0">
                <a:solidFill>
                  <a:srgbClr val="FF0000"/>
                </a:solidFill>
                <a:cs typeface="B Mitra" panose="00000400000000000000" pitchFamily="2" charset="-78"/>
              </a:rPr>
              <a:t>«بی»</a:t>
            </a:r>
            <a:endParaRPr lang="en-US" sz="4000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53" y="3010037"/>
            <a:ext cx="6623539" cy="2921839"/>
          </a:xfrm>
        </p:spPr>
      </p:pic>
      <p:sp>
        <p:nvSpPr>
          <p:cNvPr id="10" name="TextBox 9"/>
          <p:cNvSpPr txBox="1"/>
          <p:nvPr/>
        </p:nvSpPr>
        <p:spPr>
          <a:xfrm>
            <a:off x="1922585" y="1969477"/>
            <a:ext cx="8065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HBS Ag </a:t>
            </a:r>
            <a:r>
              <a:rPr lang="fa-I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HBS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10488" y="713852"/>
            <a:ext cx="10515600" cy="65314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ا</a:t>
            </a:r>
            <a:r>
              <a:rPr lang="fa-IR" sz="4000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نتقال هپاتیت «بی»</a:t>
            </a:r>
            <a:endParaRPr lang="en-US" sz="4000" b="1" dirty="0" smtClean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5" y="1805354"/>
            <a:ext cx="4812322" cy="3685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1230" y="2110154"/>
            <a:ext cx="5826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/>
              <a:t>راه های انتقال هپاتیت </a:t>
            </a:r>
            <a:r>
              <a:rPr lang="fa-IR" b="1" dirty="0" smtClean="0"/>
              <a:t>«بی» </a:t>
            </a:r>
            <a:r>
              <a:rPr lang="fa-IR" b="1" dirty="0"/>
              <a:t>مانند هپاتیت </a:t>
            </a:r>
            <a:r>
              <a:rPr lang="fa-IR" b="1" dirty="0" smtClean="0"/>
              <a:t>«سی» </a:t>
            </a:r>
            <a:r>
              <a:rPr lang="fa-IR" b="1" dirty="0"/>
              <a:t>است و از طریق معاشرت معمول انتقال </a:t>
            </a:r>
            <a:r>
              <a:rPr lang="fa-IR" b="1" dirty="0" smtClean="0"/>
              <a:t>نمیشود.</a:t>
            </a:r>
          </a:p>
          <a:p>
            <a:pPr marL="285750" indent="-28575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/>
              <a:t>پیشگیری از انتقال مادر به نوزاد با تزریق واکسن و ایمونیوگلوبولین</a:t>
            </a:r>
          </a:p>
          <a:p>
            <a:pPr marL="285750" indent="-285750" algn="just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/>
              <a:t>شیردهی به نوزاد از مادران مبتلا به هپاتیت «بی» بلا مانع است.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9406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1676400"/>
            <a:ext cx="6072554" cy="40320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02676"/>
            <a:ext cx="10972800" cy="514961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واکسیناسیون نوزادان</a:t>
            </a:r>
            <a:endParaRPr lang="en-US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39354" y="1992923"/>
            <a:ext cx="3903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/>
              <a:t>واکسن هپاتیت «بی» </a:t>
            </a:r>
            <a:endParaRPr lang="fa-IR" sz="2400" b="1" dirty="0" smtClean="0"/>
          </a:p>
          <a:p>
            <a:pPr algn="just" rtl="1"/>
            <a:endParaRPr lang="fa-IR" sz="2400" dirty="0"/>
          </a:p>
          <a:p>
            <a:pPr algn="just" rtl="1"/>
            <a:r>
              <a:rPr lang="fa-IR" sz="2400" dirty="0" smtClean="0"/>
              <a:t>در </a:t>
            </a:r>
            <a:r>
              <a:rPr lang="fa-IR" sz="2400" dirty="0"/>
              <a:t>سه نوبت و به فواصل یک ماه و شش ماه پس از اولین تزریق می باشد. توصیه میشود تا آنتی بادی ضد هپاتیت </a:t>
            </a:r>
            <a:r>
              <a:rPr lang="fa-IR" sz="2400" dirty="0" smtClean="0"/>
              <a:t>«بی» </a:t>
            </a:r>
            <a:r>
              <a:rPr lang="fa-IR" sz="2400" dirty="0"/>
              <a:t>یک ماه تا سه ماه پس از کامل شدن نوبتهای تزریق واکسن اندازه گیری </a:t>
            </a:r>
            <a:r>
              <a:rPr lang="fa-IR" sz="2400" dirty="0" smtClean="0"/>
              <a:t>شود.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23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02676"/>
            <a:ext cx="10972800" cy="514961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Mitra" panose="00000400000000000000" pitchFamily="2" charset="-78"/>
              </a:rPr>
              <a:t>ازدواج</a:t>
            </a:r>
            <a:endParaRPr lang="en-US" sz="4000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39354" y="1992923"/>
            <a:ext cx="3903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ازدواج برای دختران و پسران مبتلا به هپاتیت «بی» منعی ندارد و </a:t>
            </a:r>
            <a:r>
              <a:rPr lang="fa-I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طرف 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مقابل باید آزمایش داده و پس از آن تحت واکسن هپاتیت «بی» قرار گیرد.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72" y="1699846"/>
            <a:ext cx="460277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036" y="1575707"/>
            <a:ext cx="10515600" cy="342900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endParaRPr lang="fa-IR" b="1" dirty="0" smtClean="0">
              <a:latin typeface="Adobe Arabic" pitchFamily="18" charset="-78"/>
              <a:cs typeface="Adobe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کبد </a:t>
            </a:r>
            <a:r>
              <a:rPr lang="ar-SA" b="1" dirty="0">
                <a:latin typeface="Adobe Arabic" pitchFamily="18" charset="-78"/>
                <a:cs typeface="Adobe Arabic" pitchFamily="18" charset="-78"/>
              </a:rPr>
              <a:t>چرب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b="1" dirty="0">
                <a:latin typeface="Adobe Arabic" pitchFamily="18" charset="-78"/>
                <a:cs typeface="Adobe Arabic" pitchFamily="18" charset="-78"/>
              </a:rPr>
              <a:t>الکلی و غیرالکلی </a:t>
            </a:r>
            <a:endParaRPr lang="fa-IR" b="1" dirty="0" smtClean="0">
              <a:latin typeface="Adobe Arabic" pitchFamily="18" charset="-78"/>
              <a:cs typeface="Adobe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مرحله </a:t>
            </a:r>
            <a:r>
              <a:rPr lang="ar-SA" b="1" dirty="0">
                <a:latin typeface="Adobe Arabic" pitchFamily="18" charset="-78"/>
                <a:cs typeface="Adobe Arabic" pitchFamily="18" charset="-78"/>
              </a:rPr>
              <a:t>اول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b="1" dirty="0">
                <a:latin typeface="Adobe Arabic" pitchFamily="18" charset="-78"/>
                <a:cs typeface="Adobe Arabic" pitchFamily="18" charset="-78"/>
              </a:rPr>
              <a:t>تجمع چربی در کبد </a:t>
            </a:r>
            <a:endParaRPr lang="fa-IR" b="1" dirty="0" smtClean="0">
              <a:latin typeface="Adobe Arabic" pitchFamily="18" charset="-78"/>
              <a:cs typeface="Adobe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مرحله </a:t>
            </a: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پیشرفته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سیروز کبد</a:t>
            </a:r>
            <a:r>
              <a:rPr lang="fa-IR" b="1" dirty="0" smtClean="0">
                <a:latin typeface="Adobe Arabic" pitchFamily="18" charset="-78"/>
                <a:cs typeface="Adobe Arabic" pitchFamily="18" charset="-78"/>
              </a:rPr>
              <a:t>ی</a:t>
            </a:r>
          </a:p>
          <a:p>
            <a:pPr marL="109728" indent="0" algn="just" rtl="1">
              <a:buNone/>
            </a:pPr>
            <a:endParaRPr lang="ar-SA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142" y="849086"/>
            <a:ext cx="10515600" cy="661307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شیوع 40 درصدی کبد چرب در کشور</a:t>
            </a:r>
            <a:endParaRPr lang="en-US" sz="4000" b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6" y="1676400"/>
            <a:ext cx="7048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00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6361" y="2295742"/>
            <a:ext cx="6490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باشگاه سلامتی امید</a:t>
            </a:r>
          </a:p>
          <a:p>
            <a:pPr algn="ctr"/>
            <a:endParaRPr lang="fa-IR" sz="7200" dirty="0">
              <a:solidFill>
                <a:srgbClr val="00206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pPr algn="ctr"/>
            <a:r>
              <a:rPr lang="fa-IR" sz="7200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کبد سالم، ثروت وافر</a:t>
            </a:r>
            <a:endParaRPr lang="en-US" sz="7200" dirty="0">
              <a:solidFill>
                <a:srgbClr val="00206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" y="1116617"/>
            <a:ext cx="3071447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42257" y="1647813"/>
            <a:ext cx="10515600" cy="4557044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مصرف الکل </a:t>
            </a:r>
          </a:p>
          <a:p>
            <a:pPr algn="r" rtl="1"/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چاقی و تغذیه نامناسب </a:t>
            </a:r>
          </a:p>
          <a:p>
            <a:pPr algn="r" rtl="1"/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دیابت قندی و بالا بودن چربی های خون </a:t>
            </a:r>
          </a:p>
          <a:p>
            <a:pPr algn="r" rtl="1"/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عمل جراحی روده و کاهش سریع وزن </a:t>
            </a:r>
          </a:p>
          <a:p>
            <a:pPr algn="r" rtl="1"/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سوء جذب پروتئین – کالری</a:t>
            </a:r>
          </a:p>
          <a:p>
            <a:pPr algn="r" rtl="1"/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بیماری های التهابی کبد مثل هپاتیت «</a:t>
            </a:r>
            <a:r>
              <a:rPr lang="ar-SA" sz="2400" b="1" dirty="0" smtClean="0">
                <a:latin typeface="Adobe Arabic" pitchFamily="18" charset="-78"/>
                <a:cs typeface="Adobe Arabic" pitchFamily="18" charset="-78"/>
              </a:rPr>
              <a:t>سي</a:t>
            </a:r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»</a:t>
            </a:r>
            <a:endParaRPr lang="ar-SA" sz="2400" b="1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کبد چرب حاملگی </a:t>
            </a:r>
          </a:p>
          <a:p>
            <a:pPr algn="r" rtl="1"/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مسمومین با مواد سمی </a:t>
            </a:r>
          </a:p>
          <a:p>
            <a:pPr algn="r" rtl="1"/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مصرف برخی داروها (مثل تتراسیکلین ، اسید والپروئیک، آمیودارون و ترکیبات کورتن دار)</a:t>
            </a:r>
            <a:endParaRPr lang="en-US" sz="2400" b="1" dirty="0" smtClean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606879"/>
          </a:xfrm>
        </p:spPr>
        <p:txBody>
          <a:bodyPr>
            <a:no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علل و بیماری های همراه با کبد چرب</a:t>
            </a:r>
            <a:endParaRPr lang="en-US" sz="4000" b="1" dirty="0" smtClean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" y="1547446"/>
            <a:ext cx="5111262" cy="29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5851" y="1559169"/>
            <a:ext cx="6682153" cy="4448123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افزایش تولید چربی در کبد با مصرف الکل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تداخل در نوسازی کبد</a:t>
            </a:r>
          </a:p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بروز7 نوع سرطان از جمله سرطان کبد </a:t>
            </a:r>
          </a:p>
          <a:p>
            <a:pPr marL="109728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91662"/>
            <a:ext cx="10972800" cy="725976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الکل چگونه به کبد آسیب میرساند؟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465385"/>
            <a:ext cx="5040923" cy="41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6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.Omid Health Club\Alavian-General Population Seminars\421220922_478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1" y="1438967"/>
            <a:ext cx="5615564" cy="42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38200" y="721178"/>
            <a:ext cx="10515600" cy="928688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چاقی و کبد چرب</a:t>
            </a:r>
            <a:endParaRPr lang="en-US" sz="4000" b="1" dirty="0" smtClean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3796" name="TextBox 2"/>
          <p:cNvSpPr txBox="1">
            <a:spLocks noChangeArrowheads="1"/>
          </p:cNvSpPr>
          <p:nvPr/>
        </p:nvSpPr>
        <p:spPr bwMode="auto">
          <a:xfrm>
            <a:off x="4165600" y="1690008"/>
            <a:ext cx="7924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شیوع چاقی  50 درصد در سنین 25 تا 34 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چاقی </a:t>
            </a:r>
            <a:r>
              <a:rPr lang="fa-IR" sz="20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60 تا 100% بیماران مبتلا به کبد چرب 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عدم </a:t>
            </a:r>
            <a:r>
              <a:rPr lang="fa-IR" sz="20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تحرک جسمانی </a:t>
            </a:r>
            <a:endParaRPr lang="fa-IR" sz="2000" dirty="0" smtClean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مصرف </a:t>
            </a:r>
            <a:r>
              <a:rPr lang="fa-IR" sz="20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بی رویه مواد غذایی چرب </a:t>
            </a:r>
            <a:r>
              <a:rPr lang="fa-IR" sz="2000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 قندی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وزن ایده آل بر اساس </a:t>
            </a:r>
            <a:r>
              <a:rPr lang="en-US" sz="2000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BMI</a:t>
            </a:r>
            <a:endParaRPr lang="fa-IR" sz="2000" dirty="0" smtClean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sz="2000" dirty="0" smtClean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2612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5724"/>
            <a:ext cx="6002215" cy="4196861"/>
          </a:xfrm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201636" y="756557"/>
            <a:ext cx="7799615" cy="762000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دیابت نهفته در کمین است</a:t>
            </a:r>
            <a:endParaRPr lang="en-US" sz="4000" b="1" dirty="0" smtClean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8463" y="2203938"/>
            <a:ext cx="6295292" cy="166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رابطه مستقیم کبد چرب و دیابت قندی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مختل شدن جذب و مصرف انسولین توسط سلولهای بدن بدلیل مقاومت به آن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قند بیش از 105 در مبتلایان کبد چرب جزء گروه دیابت مخفی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32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91662"/>
            <a:ext cx="10972800" cy="725976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عوارض کبدی داروهای آنابولیزان</a:t>
            </a:r>
            <a:endParaRPr lang="en-US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406769"/>
            <a:ext cx="5580185" cy="464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61385" y="2168769"/>
            <a:ext cx="4431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/>
              <a:t>مصرف پروتئین زیاد در </a:t>
            </a:r>
            <a:r>
              <a:rPr lang="fa-IR" sz="2400" b="1" dirty="0" smtClean="0"/>
              <a:t>ورزشکاران</a:t>
            </a:r>
            <a:endParaRPr lang="en-US" sz="2400" b="1" dirty="0" smtClean="0"/>
          </a:p>
          <a:p>
            <a:pPr algn="just" rtl="1"/>
            <a:r>
              <a:rPr lang="en-US" sz="3600" b="1" dirty="0" smtClean="0">
                <a:solidFill>
                  <a:srgbClr val="FF0000"/>
                </a:solidFill>
              </a:rPr>
              <a:t>             </a:t>
            </a:r>
            <a:r>
              <a:rPr lang="fa-IR" sz="3600" b="1" dirty="0" smtClean="0">
                <a:solidFill>
                  <a:srgbClr val="FF0000"/>
                </a:solidFill>
              </a:rPr>
              <a:t>⇩</a:t>
            </a:r>
            <a:endParaRPr lang="en-US" sz="3600" b="1" dirty="0" smtClean="0"/>
          </a:p>
          <a:p>
            <a:pPr algn="just" rtl="1"/>
            <a:r>
              <a:rPr lang="fa-IR" sz="2400" b="1" dirty="0" smtClean="0"/>
              <a:t>بروز </a:t>
            </a:r>
            <a:r>
              <a:rPr lang="fa-IR" sz="2400" b="1" dirty="0"/>
              <a:t>کبد چرب، نارسایی کبد و قلب </a:t>
            </a:r>
          </a:p>
        </p:txBody>
      </p:sp>
    </p:spTree>
    <p:extLst>
      <p:ext uri="{BB962C8B-B14F-4D97-AF65-F5344CB8AC3E}">
        <p14:creationId xmlns:p14="http://schemas.microsoft.com/office/powerpoint/2010/main" val="206341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029200" y="1664769"/>
            <a:ext cx="6830575" cy="4312115"/>
          </a:xfrm>
        </p:spPr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معمولاً علامت خاصی ندارد 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انجام سونوگرافی شکم 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افزایش مختصر در آنزیم کبدی 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ALT , AST</a:t>
            </a:r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 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خستگی و احساس ناراحتی و درد مختصر در قسمت فوقانی و راست شکم (محل کبد) در موارد شدید شکم درد، تهوع، استفراغ، بزرگی کبد و بروز زردی 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پیشرفت بیماری به سمت سیروز کبدی بزرگ طحال،تجمع آب در شکم و اندام ها و تغییرات پوست </a:t>
            </a:r>
            <a:endParaRPr lang="en-US" sz="2400" b="1" dirty="0" smtClean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719754" y="914400"/>
            <a:ext cx="6178060" cy="700088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تشخیص </a:t>
            </a:r>
            <a:r>
              <a:rPr lang="fa-IR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کبد چرب</a:t>
            </a:r>
            <a:endParaRPr lang="en-US" b="1" dirty="0" smtClean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292"/>
            <a:ext cx="4677508" cy="38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ook Archive\All Pictures\Obesity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6423" y="1309526"/>
            <a:ext cx="3115078" cy="20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128" y="734102"/>
            <a:ext cx="8359351" cy="759963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مراقب کودکان خود باشیم</a:t>
            </a:r>
            <a:r>
              <a:rPr lang="fa-IR" sz="4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!</a:t>
            </a:r>
            <a:endParaRPr lang="en-US" sz="4000" b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186" y="1563308"/>
            <a:ext cx="8711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                          </a:t>
            </a:r>
            <a:endParaRPr lang="ar-SA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ar-SA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5161" y="2209639"/>
            <a:ext cx="75212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0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«</a:t>
            </a:r>
            <a:r>
              <a:rPr lang="ar-SA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هفت درصد </a:t>
            </a:r>
            <a:r>
              <a:rPr lang="ar-SA" sz="20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کودکان کشور که در مقطع تحصیلی دبستان و راهنمایی به سر می‌برند، کبد چرب دارند</a:t>
            </a:r>
            <a:r>
              <a:rPr lang="ar-SA" sz="2000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.»</a:t>
            </a:r>
            <a:endParaRPr lang="fa-IR" sz="2000" dirty="0" smtClean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just" rtl="1"/>
            <a:endParaRPr lang="fa-IR" sz="2000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just" rtl="1"/>
            <a:r>
              <a:rPr lang="ar-SA" sz="20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«این کودکان در صورت عدم مراقبت و پیگیری بیماری‌شان، در بزرگسالی به بیماری های غیرواگیر همچون دیابت، فشار خون و بیماری قلبی مبتلا خواهند شد.»</a:t>
            </a:r>
          </a:p>
          <a:p>
            <a:pPr algn="just" rtl="1"/>
            <a:r>
              <a:rPr lang="ar-SA" sz="20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</a:p>
          <a:p>
            <a:pPr algn="just" rtl="1"/>
            <a:r>
              <a:rPr lang="fa-IR" sz="20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2000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والدین عزیز، </a:t>
            </a:r>
            <a:r>
              <a:rPr lang="ar-SA" sz="2000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اگر </a:t>
            </a:r>
            <a:r>
              <a:rPr lang="ar-SA" sz="20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کودکان </a:t>
            </a:r>
            <a:r>
              <a:rPr lang="ar-SA" sz="2000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چاق</a:t>
            </a:r>
            <a:r>
              <a:rPr lang="ar-SA" sz="20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، </a:t>
            </a:r>
            <a:r>
              <a:rPr lang="ar-SA" sz="2000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کم تحرک </a:t>
            </a:r>
            <a:r>
              <a:rPr lang="ar-SA" sz="20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 </a:t>
            </a:r>
            <a:r>
              <a:rPr lang="ar-SA" sz="2000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دوستدار زیاد مواد شیرین </a:t>
            </a:r>
            <a:r>
              <a:rPr lang="ar-SA" sz="20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دارند، حتما به سلامت کبد کودک شک کنند و با مراجعه به پزشک از سلامت کبد فرزند خود مطمئن شوند.</a:t>
            </a:r>
          </a:p>
          <a:p>
            <a:pPr algn="just" rtl="1"/>
            <a:endParaRPr lang="ar-SA" sz="2000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2" y="3554569"/>
            <a:ext cx="3114503" cy="21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718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10515600" cy="70008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latin typeface="Adobe Arabic" pitchFamily="18" charset="-78"/>
                <a:cs typeface="B Mitra" panose="00000400000000000000" pitchFamily="2" charset="-78"/>
              </a:rPr>
              <a:t>مصرف مواد مخدر و لاغری</a:t>
            </a:r>
            <a:endParaRPr lang="en-US" sz="4000" b="1" dirty="0" smtClean="0">
              <a:solidFill>
                <a:srgbClr val="FF0000"/>
              </a:solidFill>
              <a:latin typeface="Adobe Arabic" pitchFamily="18" charset="-78"/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1" y="1817077"/>
            <a:ext cx="5256703" cy="3997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3877" y="2532185"/>
            <a:ext cx="48885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 smtClean="0"/>
              <a:t>مصرف کوتاه مدت شیشه باعث کاهش اشتها،‌ افزایش دمای بدن وتحرک و لاغری می شود اما این </a:t>
            </a:r>
            <a:r>
              <a:rPr lang="fa-IR" b="1" dirty="0"/>
              <a:t>لاغری پس از 6 هفته به حالت قبلی بازمی گردد؛ یعنی اشتها به شرایط قبلی برگشت پذیراست</a:t>
            </a:r>
            <a:r>
              <a:rPr lang="fa-IR" b="1" dirty="0" smtClean="0"/>
              <a:t>.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/>
              <a:t> آثار </a:t>
            </a:r>
            <a:r>
              <a:rPr lang="fa-IR" b="1" dirty="0" smtClean="0"/>
              <a:t>مخرب مصرف شیشه </a:t>
            </a:r>
            <a:r>
              <a:rPr lang="fa-IR" b="1" dirty="0"/>
              <a:t>بلافاصله پس از یک تا </a:t>
            </a:r>
            <a:r>
              <a:rPr lang="fa-IR" b="1" dirty="0" smtClean="0"/>
              <a:t>دو بار </a:t>
            </a:r>
            <a:r>
              <a:rPr lang="fa-IR" b="1" dirty="0"/>
              <a:t>استعمال در انسان ظاهر می شود.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91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892" y="1396505"/>
            <a:ext cx="7687408" cy="4394695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800" dirty="0" smtClean="0">
                <a:latin typeface="Adobe Arabic" pitchFamily="18" charset="-78"/>
                <a:cs typeface="Adobe Arabic" pitchFamily="18" charset="-78"/>
              </a:rPr>
              <a:t> یک وعده قلیان معادل مصرف 20 تا 50 نخ سیگار است و  10 تا 20 لیتر دود تولید میکند . </a:t>
            </a:r>
          </a:p>
          <a:p>
            <a:pPr algn="just" rtl="1">
              <a:lnSpc>
                <a:spcPct val="150000"/>
              </a:lnSpc>
            </a:pPr>
            <a:r>
              <a:rPr lang="fa-IR" sz="1800" dirty="0" smtClean="0">
                <a:latin typeface="Adobe Arabic" pitchFamily="18" charset="-78"/>
                <a:cs typeface="Adobe Arabic" pitchFamily="18" charset="-78"/>
              </a:rPr>
              <a:t>مرطوب بودن راههای هوایی و مجرای خروج دود قلیان عاملی مهم جهت رشد میکروبها و قارچهاست. </a:t>
            </a:r>
          </a:p>
          <a:p>
            <a:pPr algn="just" rtl="1">
              <a:lnSpc>
                <a:spcPct val="150000"/>
              </a:lnSpc>
            </a:pPr>
            <a:r>
              <a:rPr lang="fa-IR" sz="18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1800" dirty="0">
                <a:latin typeface="Adobe Arabic" pitchFamily="18" charset="-78"/>
                <a:cs typeface="Adobe Arabic" pitchFamily="18" charset="-78"/>
              </a:rPr>
              <a:t>تنباکو و </a:t>
            </a:r>
            <a:r>
              <a:rPr lang="fa-IR" sz="1800" dirty="0" smtClean="0">
                <a:latin typeface="Adobe Arabic" pitchFamily="18" charset="-78"/>
                <a:cs typeface="Adobe Arabic" pitchFamily="18" charset="-78"/>
              </a:rPr>
              <a:t>سیگار سبب ایجاد </a:t>
            </a:r>
            <a:r>
              <a:rPr lang="fa-IR" sz="1800" b="1" dirty="0" smtClean="0">
                <a:latin typeface="Adobe Arabic" pitchFamily="18" charset="-78"/>
                <a:cs typeface="Adobe Arabic" pitchFamily="18" charset="-78"/>
              </a:rPr>
              <a:t>التهاب </a:t>
            </a:r>
            <a:r>
              <a:rPr lang="fa-IR" sz="1800" b="1" dirty="0">
                <a:latin typeface="Adobe Arabic" pitchFamily="18" charset="-78"/>
                <a:cs typeface="Adobe Arabic" pitchFamily="18" charset="-78"/>
              </a:rPr>
              <a:t>و کبد چرب </a:t>
            </a:r>
            <a:r>
              <a:rPr lang="fa-IR" sz="1800" dirty="0" smtClean="0">
                <a:latin typeface="Adobe Arabic" pitchFamily="18" charset="-78"/>
                <a:cs typeface="Adobe Arabic" pitchFamily="18" charset="-78"/>
              </a:rPr>
              <a:t>میشود.</a:t>
            </a:r>
          </a:p>
          <a:p>
            <a:pPr algn="just" rtl="1">
              <a:lnSpc>
                <a:spcPct val="150000"/>
              </a:lnSpc>
            </a:pPr>
            <a:r>
              <a:rPr lang="fa-IR" sz="1800" dirty="0" smtClean="0">
                <a:latin typeface="Adobe Arabic" pitchFamily="18" charset="-78"/>
                <a:cs typeface="Adobe Arabic" pitchFamily="18" charset="-78"/>
              </a:rPr>
              <a:t>شانس ابتلا به دیابت و فشار خون و سرطان کبد، ریه، مری، معده، لوزالمعده، روده بزرگ، زخم های گوارشی و ریفلاکس معده را با مصرف سیگار و قلیان</a:t>
            </a:r>
          </a:p>
          <a:p>
            <a:pPr algn="just" rtl="1">
              <a:lnSpc>
                <a:spcPct val="150000"/>
              </a:lnSpc>
            </a:pPr>
            <a:r>
              <a:rPr lang="ar-SA" sz="1800" dirty="0">
                <a:latin typeface="Adobe Arabic" pitchFamily="18" charset="-78"/>
                <a:cs typeface="Adobe Arabic" pitchFamily="18" charset="-78"/>
              </a:rPr>
              <a:t> سیگار با </a:t>
            </a:r>
            <a:r>
              <a:rPr lang="ar-SA" sz="1800" dirty="0" smtClean="0">
                <a:latin typeface="Adobe Arabic" pitchFamily="18" charset="-78"/>
                <a:cs typeface="Adobe Arabic" pitchFamily="18" charset="-78"/>
              </a:rPr>
              <a:t>موجب </a:t>
            </a:r>
            <a:r>
              <a:rPr lang="ar-SA" sz="1800" b="1" dirty="0">
                <a:latin typeface="Adobe Arabic" pitchFamily="18" charset="-78"/>
                <a:cs typeface="Adobe Arabic" pitchFamily="18" charset="-78"/>
              </a:rPr>
              <a:t>بالا رفتن مقاومت سلول های بدن به انسولین </a:t>
            </a:r>
            <a:r>
              <a:rPr lang="ar-SA" sz="1800" dirty="0">
                <a:latin typeface="Adobe Arabic" pitchFamily="18" charset="-78"/>
                <a:cs typeface="Adobe Arabic" pitchFamily="18" charset="-78"/>
              </a:rPr>
              <a:t>شده و افزایش قند خون را در پی دارد و این بیماری تاثیر مستقیمی بر ایجاد کبد چرب </a:t>
            </a:r>
            <a:r>
              <a:rPr lang="ar-SA" sz="1800" dirty="0" smtClean="0">
                <a:latin typeface="Adobe Arabic" pitchFamily="18" charset="-78"/>
                <a:cs typeface="Adobe Arabic" pitchFamily="18" charset="-78"/>
              </a:rPr>
              <a:t>دارد</a:t>
            </a:r>
            <a:r>
              <a:rPr lang="fa-IR" sz="1800" dirty="0" smtClean="0">
                <a:latin typeface="Adobe Arabic" pitchFamily="18" charset="-78"/>
                <a:cs typeface="Adobe Arabic" pitchFamily="18" charset="-78"/>
              </a:rPr>
              <a:t>.</a:t>
            </a:r>
            <a:endParaRPr lang="en-US" sz="18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47" y="793607"/>
            <a:ext cx="10515600" cy="57738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سیگار و قلیان  </a:t>
            </a:r>
            <a:endParaRPr lang="en-US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9" name="Picture 5" descr="C:\Users\Alavian\Desktop\New folder\1390081419315746_Photo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54" y="1430216"/>
            <a:ext cx="2625969" cy="41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829" y="1262130"/>
            <a:ext cx="6395356" cy="23697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9600" b="1" dirty="0">
                <a:solidFill>
                  <a:srgbClr val="7030A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تغذیه سالم</a:t>
            </a:r>
            <a:endParaRPr lang="en-US" sz="96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93407"/>
            <a:ext cx="4372707" cy="30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797169" y="1427377"/>
            <a:ext cx="10608338" cy="4050859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تنظیم قند خون </a:t>
            </a:r>
            <a:endParaRPr lang="fa-IR" sz="2400" dirty="0" smtClean="0">
              <a:latin typeface="Adobe Arabic" pitchFamily="18" charset="-78"/>
              <a:cs typeface="Adobe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سوخت و ساز چربی ها 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تولید صفرا</a:t>
            </a:r>
            <a:endParaRPr lang="fa-IR" sz="2400" dirty="0" smtClean="0">
              <a:latin typeface="Adobe Arabic" pitchFamily="18" charset="-78"/>
              <a:cs typeface="Adobe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تولید</a:t>
            </a:r>
            <a:r>
              <a:rPr lang="fa-IR" sz="24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پروتئین های پلاسمای خون</a:t>
            </a:r>
            <a:endParaRPr lang="fa-IR" sz="2400" dirty="0" smtClean="0">
              <a:latin typeface="Adobe Arabic" pitchFamily="18" charset="-78"/>
              <a:cs typeface="Adobe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ذخیره بسیاری از ویتامین ها </a:t>
            </a:r>
            <a:r>
              <a:rPr lang="fa-IR" sz="2400" b="1" dirty="0">
                <a:latin typeface="Adobe Arabic" pitchFamily="18" charset="-78"/>
                <a:cs typeface="Adobe Arabic" pitchFamily="18" charset="-78"/>
              </a:rPr>
              <a:t>و</a:t>
            </a:r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برخی فلزات نظیر آهن و مس 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latin typeface="Adobe Arabic" pitchFamily="18" charset="-78"/>
                <a:cs typeface="Adobe Arabic" pitchFamily="18" charset="-78"/>
              </a:rPr>
              <a:t>از بین بردن میکروب های وارد شده به بدن </a:t>
            </a:r>
            <a:endParaRPr lang="en-US" sz="2400" b="1" dirty="0" smtClean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10488" y="713852"/>
            <a:ext cx="10515600" cy="65314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اعمال کبد</a:t>
            </a:r>
            <a:endParaRPr lang="en-US" sz="4000" b="1" dirty="0" smtClean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5" y="1523998"/>
            <a:ext cx="4700952" cy="331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53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78" y="1884577"/>
            <a:ext cx="10515600" cy="4083515"/>
          </a:xfrm>
        </p:spPr>
        <p:txBody>
          <a:bodyPr>
            <a:normAutofit/>
          </a:bodyPr>
          <a:lstStyle/>
          <a:p>
            <a:pPr algn="just" rtl="1"/>
            <a:r>
              <a:rPr lang="ar-SA" altLang="en-US" sz="2400" dirty="0">
                <a:latin typeface="Adobe Arabic" pitchFamily="18" charset="-78"/>
                <a:cs typeface="Adobe Arabic" pitchFamily="18" charset="-78"/>
              </a:rPr>
              <a:t>با کنترل عوامل زمینه ای ایجاد کننده کبد چرب از قبیل اضافه وزن و چاقی ، دیابت قندی ، چربی های خون بالا میتوان از شدت بیماری کبد چرب </a:t>
            </a:r>
            <a:r>
              <a:rPr lang="ar-SA" altLang="en-US" sz="2400" dirty="0" smtClean="0">
                <a:latin typeface="Adobe Arabic" pitchFamily="18" charset="-78"/>
                <a:cs typeface="Adobe Arabic" pitchFamily="18" charset="-78"/>
              </a:rPr>
              <a:t>کاست</a:t>
            </a:r>
            <a:r>
              <a:rPr lang="fa-IR" altLang="en-US" sz="2400" dirty="0" smtClean="0">
                <a:latin typeface="Adobe Arabic" pitchFamily="18" charset="-78"/>
                <a:cs typeface="Adobe Arabic" pitchFamily="18" charset="-78"/>
              </a:rPr>
              <a:t>.</a:t>
            </a:r>
            <a:endParaRPr lang="ar-SA" altLang="en-US" sz="2400" dirty="0">
              <a:latin typeface="Adobe Arabic" pitchFamily="18" charset="-78"/>
              <a:cs typeface="Adobe Arabic" pitchFamily="18" charset="-78"/>
            </a:endParaRPr>
          </a:p>
          <a:p>
            <a:pPr algn="just" rtl="1"/>
            <a:r>
              <a:rPr lang="ar-SA" altLang="en-US" sz="2400" dirty="0" smtClean="0">
                <a:latin typeface="Adobe Arabic" pitchFamily="18" charset="-78"/>
                <a:cs typeface="Adobe Arabic" pitchFamily="18" charset="-78"/>
              </a:rPr>
              <a:t>بدین </a:t>
            </a:r>
            <a:r>
              <a:rPr lang="ar-SA" altLang="en-US" sz="2400" dirty="0">
                <a:latin typeface="Adobe Arabic" pitchFamily="18" charset="-78"/>
                <a:cs typeface="Adobe Arabic" pitchFamily="18" charset="-78"/>
              </a:rPr>
              <a:t>جهت طرح و تنظیم یک </a:t>
            </a:r>
            <a:r>
              <a:rPr lang="fa-IR" altLang="en-US" sz="2400" dirty="0">
                <a:latin typeface="Adobe Arabic" pitchFamily="18" charset="-78"/>
                <a:cs typeface="Adobe Arabic" pitchFamily="18" charset="-78"/>
              </a:rPr>
              <a:t>برنامه غذایی</a:t>
            </a:r>
            <a:r>
              <a:rPr lang="ar-SA" altLang="en-US" sz="2400" dirty="0">
                <a:latin typeface="Adobe Arabic" pitchFamily="18" charset="-78"/>
                <a:cs typeface="Adobe Arabic" pitchFamily="18" charset="-78"/>
              </a:rPr>
              <a:t> مناسب که به کاهش خطر پیشرفت این</a:t>
            </a:r>
            <a:r>
              <a:rPr lang="fa-IR" alt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altLang="en-US" sz="2400" dirty="0">
                <a:latin typeface="Adobe Arabic" pitchFamily="18" charset="-78"/>
                <a:cs typeface="Adobe Arabic" pitchFamily="18" charset="-78"/>
              </a:rPr>
              <a:t>چنین بیماریهای مزمن </a:t>
            </a:r>
            <a:r>
              <a:rPr lang="ar-SA" altLang="en-US" sz="2400" dirty="0" smtClean="0">
                <a:latin typeface="Adobe Arabic" pitchFamily="18" charset="-78"/>
                <a:cs typeface="Adobe Arabic" pitchFamily="18" charset="-78"/>
              </a:rPr>
              <a:t>ضروری </a:t>
            </a:r>
            <a:r>
              <a:rPr lang="ar-SA" altLang="en-US" sz="2400" dirty="0">
                <a:latin typeface="Adobe Arabic" pitchFamily="18" charset="-78"/>
                <a:cs typeface="Adobe Arabic" pitchFamily="18" charset="-78"/>
              </a:rPr>
              <a:t>به نظر می </a:t>
            </a:r>
            <a:r>
              <a:rPr lang="ar-SA" altLang="en-US" sz="2400" dirty="0" smtClean="0">
                <a:latin typeface="Adobe Arabic" pitchFamily="18" charset="-78"/>
                <a:cs typeface="Adobe Arabic" pitchFamily="18" charset="-78"/>
              </a:rPr>
              <a:t>رسد</a:t>
            </a:r>
            <a:endParaRPr lang="fa-IR" altLang="en-US" sz="2400" dirty="0" smtClean="0">
              <a:latin typeface="Adobe Arabic" pitchFamily="18" charset="-78"/>
              <a:cs typeface="Adobe Arabic" pitchFamily="18" charset="-78"/>
            </a:endParaRPr>
          </a:p>
          <a:p>
            <a:pPr algn="just" rtl="1"/>
            <a:r>
              <a:rPr lang="fa-IR" altLang="en-US" sz="2400" dirty="0" smtClean="0">
                <a:latin typeface="Adobe Arabic" pitchFamily="18" charset="-78"/>
                <a:cs typeface="Adobe Arabic" pitchFamily="18" charset="-78"/>
              </a:rPr>
              <a:t> بد غذایی و افراط و تفریط. من </a:t>
            </a:r>
            <a:r>
              <a:rPr lang="fa-IR" altLang="en-US" sz="2400" b="1" dirty="0" smtClean="0">
                <a:latin typeface="Adobe Arabic" pitchFamily="18" charset="-78"/>
                <a:cs typeface="Adobe Arabic" pitchFamily="18" charset="-78"/>
              </a:rPr>
              <a:t>گیاه خوار شده ام</a:t>
            </a:r>
            <a:r>
              <a:rPr lang="fa-IR" altLang="en-US" sz="2400" dirty="0" smtClean="0">
                <a:latin typeface="Adobe Arabic" pitchFamily="18" charset="-78"/>
                <a:cs typeface="Adobe Arabic" pitchFamily="18" charset="-78"/>
              </a:rPr>
              <a:t>؟؟!!</a:t>
            </a:r>
          </a:p>
          <a:p>
            <a:pPr algn="just" rtl="1"/>
            <a:r>
              <a:rPr lang="fa-IR" altLang="en-US" sz="2400" dirty="0" smtClean="0">
                <a:latin typeface="Adobe Arabic" pitchFamily="18" charset="-78"/>
                <a:cs typeface="Adobe Arabic" pitchFamily="18" charset="-78"/>
              </a:rPr>
              <a:t>من دیگه اصلا </a:t>
            </a:r>
            <a:r>
              <a:rPr lang="fa-IR" altLang="en-US" sz="2400" b="1" dirty="0" smtClean="0">
                <a:latin typeface="Adobe Arabic" pitchFamily="18" charset="-78"/>
                <a:cs typeface="Adobe Arabic" pitchFamily="18" charset="-78"/>
              </a:rPr>
              <a:t>گوشت نمی خورم</a:t>
            </a:r>
            <a:r>
              <a:rPr lang="fa-IR" altLang="en-US" sz="2400" dirty="0" smtClean="0">
                <a:latin typeface="Adobe Arabic" pitchFamily="18" charset="-78"/>
                <a:cs typeface="Adobe Arabic" pitchFamily="18" charset="-78"/>
              </a:rPr>
              <a:t>!!؟؟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63" y="856565"/>
            <a:ext cx="10515600" cy="882427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900" b="1" dirty="0">
                <a:solidFill>
                  <a:srgbClr val="7030A0"/>
                </a:solidFill>
                <a:latin typeface="Adobe Arabic" pitchFamily="18" charset="-78"/>
                <a:cs typeface="Adobe Arabic" pitchFamily="18" charset="-78"/>
              </a:rPr>
              <a:t> تغذیه سالم</a:t>
            </a:r>
            <a:r>
              <a:rPr lang="fa-IR" sz="6000" dirty="0">
                <a:solidFill>
                  <a:srgbClr val="7030A0"/>
                </a:solidFill>
                <a:cs typeface="pHalls Khodkar" pitchFamily="2" charset="-78"/>
              </a:rPr>
              <a:t>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2" y="3411414"/>
            <a:ext cx="3516922" cy="26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507" y="1577972"/>
            <a:ext cx="6991768" cy="4120307"/>
          </a:xfrm>
        </p:spPr>
        <p:txBody>
          <a:bodyPr>
            <a:normAutofit/>
          </a:bodyPr>
          <a:lstStyle/>
          <a:p>
            <a:pPr algn="just" rtl="1"/>
            <a:r>
              <a:rPr lang="en-US" altLang="en-US" sz="2400" dirty="0">
                <a:latin typeface="Adobe Arabic" pitchFamily="18" charset="-78"/>
                <a:cs typeface="Adobe Arabic" pitchFamily="18" charset="-78"/>
              </a:rPr>
              <a:t> </a:t>
            </a:r>
            <a:r>
              <a:rPr lang="ar-SA" altLang="en-US" sz="2400" dirty="0" smtClean="0">
                <a:latin typeface="Adobe Arabic" pitchFamily="18" charset="-78"/>
                <a:cs typeface="Adobe Arabic" pitchFamily="18" charset="-78"/>
              </a:rPr>
              <a:t>مصرف </a:t>
            </a:r>
            <a:r>
              <a:rPr lang="fa-IR" altLang="en-US" sz="2400" dirty="0" smtClean="0">
                <a:latin typeface="Adobe Arabic" pitchFamily="18" charset="-78"/>
                <a:cs typeface="Adobe Arabic" pitchFamily="18" charset="-78"/>
              </a:rPr>
              <a:t>روزانه 12 گرم</a:t>
            </a:r>
            <a:r>
              <a:rPr lang="ar-SA" altLang="en-US" sz="24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altLang="en-US" sz="2400" dirty="0">
                <a:latin typeface="Adobe Arabic" pitchFamily="18" charset="-78"/>
                <a:cs typeface="Adobe Arabic" pitchFamily="18" charset="-78"/>
              </a:rPr>
              <a:t>نمک در </a:t>
            </a:r>
            <a:r>
              <a:rPr lang="fa-IR" altLang="en-US" sz="2400" dirty="0" smtClean="0">
                <a:latin typeface="Adobe Arabic" pitchFamily="18" charset="-78"/>
                <a:cs typeface="Adobe Arabic" pitchFamily="18" charset="-78"/>
              </a:rPr>
              <a:t>ایران، 7 گرم بیشتر از استانداردهای جهانی</a:t>
            </a:r>
          </a:p>
          <a:p>
            <a:pPr algn="just" rtl="1"/>
            <a:r>
              <a:rPr lang="fa-IR" altLang="en-US" sz="2400" dirty="0" smtClean="0">
                <a:latin typeface="Adobe Arabic" pitchFamily="18" charset="-78"/>
                <a:cs typeface="Adobe Arabic" pitchFamily="18" charset="-78"/>
              </a:rPr>
              <a:t>  ابتلای 12 میلیون نفر ایرانی به فشار خون </a:t>
            </a:r>
          </a:p>
          <a:p>
            <a:pPr algn="just" rtl="1"/>
            <a:r>
              <a:rPr lang="fa-IR" altLang="en-US" sz="2400" dirty="0" smtClean="0">
                <a:latin typeface="Adobe Arabic" pitchFamily="18" charset="-78"/>
                <a:cs typeface="Adobe Arabic" pitchFamily="18" charset="-78"/>
              </a:rPr>
              <a:t>  پوکی استخوان با مصرف نمک</a:t>
            </a:r>
          </a:p>
          <a:p>
            <a:pPr marL="109728" indent="0" algn="just" rtl="1">
              <a:buNone/>
            </a:pPr>
            <a:r>
              <a:rPr lang="fa-IR" altLang="en-US" sz="2400" b="1" dirty="0" smtClean="0">
                <a:latin typeface="Adobe Arabic" pitchFamily="18" charset="-78"/>
                <a:cs typeface="Adobe Arabic" pitchFamily="18" charset="-78"/>
              </a:rPr>
              <a:t>توصیه ها:</a:t>
            </a:r>
          </a:p>
          <a:p>
            <a:pPr algn="just" rtl="1"/>
            <a:r>
              <a:rPr lang="ar-SA" altLang="en-US" sz="2400" dirty="0" smtClean="0">
                <a:latin typeface="Adobe Arabic" pitchFamily="18" charset="-78"/>
                <a:cs typeface="Adobe Arabic" pitchFamily="18" charset="-78"/>
              </a:rPr>
              <a:t>الف</a:t>
            </a:r>
            <a:r>
              <a:rPr lang="fa-IR" altLang="en-US" sz="2400" dirty="0">
                <a:latin typeface="Adobe Arabic" pitchFamily="18" charset="-78"/>
                <a:cs typeface="Adobe Arabic" pitchFamily="18" charset="-78"/>
              </a:rPr>
              <a:t>)</a:t>
            </a:r>
            <a:r>
              <a:rPr lang="en-US" altLang="en-US" sz="24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altLang="en-US" sz="2400" dirty="0" smtClean="0">
                <a:latin typeface="Adobe Arabic" pitchFamily="18" charset="-78"/>
                <a:cs typeface="Adobe Arabic" pitchFamily="18" charset="-78"/>
              </a:rPr>
              <a:t>کاهش نمک مصرفی </a:t>
            </a:r>
            <a:r>
              <a:rPr lang="ar-SA" altLang="en-US" sz="2400" dirty="0" smtClean="0">
                <a:latin typeface="Adobe Arabic" pitchFamily="18" charset="-78"/>
                <a:cs typeface="Adobe Arabic" pitchFamily="18" charset="-78"/>
              </a:rPr>
              <a:t>هنگام </a:t>
            </a:r>
            <a:r>
              <a:rPr lang="ar-SA" altLang="en-US" sz="2400" dirty="0">
                <a:latin typeface="Adobe Arabic" pitchFamily="18" charset="-78"/>
                <a:cs typeface="Adobe Arabic" pitchFamily="18" charset="-78"/>
              </a:rPr>
              <a:t>تهیه و طبخ غذا </a:t>
            </a:r>
            <a:endParaRPr lang="fa-IR" altLang="en-US" sz="2400" dirty="0" smtClean="0">
              <a:latin typeface="Adobe Arabic" pitchFamily="18" charset="-78"/>
              <a:cs typeface="Adobe Arabic" pitchFamily="18" charset="-78"/>
            </a:endParaRPr>
          </a:p>
          <a:p>
            <a:pPr algn="just" rtl="1"/>
            <a:r>
              <a:rPr lang="ar-SA" altLang="en-US" sz="2400" dirty="0" smtClean="0">
                <a:latin typeface="Adobe Arabic" pitchFamily="18" charset="-78"/>
                <a:cs typeface="Adobe Arabic" pitchFamily="18" charset="-78"/>
              </a:rPr>
              <a:t>ب</a:t>
            </a:r>
            <a:r>
              <a:rPr lang="fa-IR" altLang="en-US" sz="2400" dirty="0">
                <a:latin typeface="Adobe Arabic" pitchFamily="18" charset="-78"/>
                <a:cs typeface="Adobe Arabic" pitchFamily="18" charset="-78"/>
              </a:rPr>
              <a:t>)</a:t>
            </a:r>
            <a:r>
              <a:rPr lang="en-US" alt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altLang="en-US" sz="2400" dirty="0" smtClean="0">
                <a:latin typeface="Adobe Arabic" pitchFamily="18" charset="-78"/>
                <a:cs typeface="Adobe Arabic" pitchFamily="18" charset="-78"/>
              </a:rPr>
              <a:t>کاهش </a:t>
            </a:r>
            <a:r>
              <a:rPr lang="ar-SA" altLang="en-US" sz="2400" dirty="0" smtClean="0">
                <a:latin typeface="Adobe Arabic" pitchFamily="18" charset="-78"/>
                <a:cs typeface="Adobe Arabic" pitchFamily="18" charset="-78"/>
              </a:rPr>
              <a:t>غذاهای </a:t>
            </a:r>
            <a:r>
              <a:rPr lang="ar-SA" altLang="en-US" sz="2400" dirty="0">
                <a:latin typeface="Adobe Arabic" pitchFamily="18" charset="-78"/>
                <a:cs typeface="Adobe Arabic" pitchFamily="18" charset="-78"/>
              </a:rPr>
              <a:t>کنسرو شده </a:t>
            </a:r>
            <a:endParaRPr lang="fa-IR" altLang="en-US" sz="2400" dirty="0" smtClean="0">
              <a:latin typeface="Adobe Arabic" pitchFamily="18" charset="-78"/>
              <a:cs typeface="Adobe Arabic" pitchFamily="18" charset="-78"/>
            </a:endParaRPr>
          </a:p>
          <a:p>
            <a:pPr algn="just" rtl="1"/>
            <a:r>
              <a:rPr lang="ar-SA" altLang="en-US" sz="2400" dirty="0" smtClean="0">
                <a:latin typeface="Adobe Arabic" pitchFamily="18" charset="-78"/>
                <a:cs typeface="Adobe Arabic" pitchFamily="18" charset="-78"/>
              </a:rPr>
              <a:t>ج</a:t>
            </a:r>
            <a:r>
              <a:rPr lang="fa-IR" altLang="en-US" sz="2400" dirty="0" smtClean="0">
                <a:latin typeface="Adobe Arabic" pitchFamily="18" charset="-78"/>
                <a:cs typeface="Adobe Arabic" pitchFamily="18" charset="-78"/>
              </a:rPr>
              <a:t>) کاهش </a:t>
            </a:r>
            <a:r>
              <a:rPr lang="ar-SA" altLang="en-US" sz="2400" dirty="0" smtClean="0">
                <a:latin typeface="Adobe Arabic" pitchFamily="18" charset="-78"/>
                <a:cs typeface="Adobe Arabic" pitchFamily="18" charset="-78"/>
              </a:rPr>
              <a:t>غذاهای </a:t>
            </a:r>
            <a:r>
              <a:rPr lang="ar-SA" altLang="en-US" sz="2400" dirty="0">
                <a:latin typeface="Adobe Arabic" pitchFamily="18" charset="-78"/>
                <a:cs typeface="Adobe Arabic" pitchFamily="18" charset="-78"/>
              </a:rPr>
              <a:t>شور مانند ماهی دودی،‌ آجیل شور،‌ چیپس،‌ پفک،‌ انواع شور،‌ سوسیس و کالباس </a:t>
            </a:r>
            <a:endParaRPr lang="en-US" altLang="en-US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3011" y="904297"/>
            <a:ext cx="3470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altLang="en-US" sz="4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کاهش مصرف نمک</a:t>
            </a:r>
            <a:endParaRPr lang="fa-IR" altLang="en-US" sz="4000" b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7" y="1612182"/>
            <a:ext cx="4057162" cy="42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231" y="1738251"/>
            <a:ext cx="6301045" cy="4226443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fa-IR" sz="2000" dirty="0" smtClean="0">
                <a:latin typeface="Adobe Arabic" pitchFamily="18" charset="-78"/>
                <a:cs typeface="+mj-cs"/>
              </a:rPr>
              <a:t>لزوم مصرف </a:t>
            </a:r>
            <a:r>
              <a:rPr lang="fa-IR" sz="2000" b="1" dirty="0" smtClean="0">
                <a:latin typeface="Adobe Arabic" pitchFamily="18" charset="-78"/>
                <a:cs typeface="+mj-cs"/>
              </a:rPr>
              <a:t>5 واحد میوه  و سبزی در روز</a:t>
            </a:r>
          </a:p>
          <a:p>
            <a:pPr algn="just" rtl="1">
              <a:lnSpc>
                <a:spcPct val="150000"/>
              </a:lnSpc>
            </a:pPr>
            <a:r>
              <a:rPr lang="ar-SA" sz="2000" dirty="0" smtClean="0">
                <a:latin typeface="Adobe Arabic" pitchFamily="18" charset="-78"/>
                <a:cs typeface="+mj-cs"/>
              </a:rPr>
              <a:t>پیشگیری </a:t>
            </a:r>
            <a:r>
              <a:rPr lang="ar-SA" sz="2000" dirty="0">
                <a:latin typeface="Adobe Arabic" pitchFamily="18" charset="-78"/>
                <a:cs typeface="+mj-cs"/>
              </a:rPr>
              <a:t>از </a:t>
            </a:r>
            <a:r>
              <a:rPr lang="ar-SA" sz="2000" b="1" dirty="0" smtClean="0">
                <a:latin typeface="Adobe Arabic" pitchFamily="18" charset="-78"/>
                <a:cs typeface="+mj-cs"/>
              </a:rPr>
              <a:t>یبوست</a:t>
            </a:r>
            <a:r>
              <a:rPr lang="fa-IR" sz="2000" dirty="0" smtClean="0">
                <a:latin typeface="Adobe Arabic" pitchFamily="18" charset="-78"/>
                <a:cs typeface="+mj-cs"/>
              </a:rPr>
              <a:t>، </a:t>
            </a:r>
            <a:r>
              <a:rPr lang="fa-IR" sz="2000" b="1" dirty="0" smtClean="0">
                <a:latin typeface="Adobe Arabic" pitchFamily="18" charset="-78"/>
                <a:cs typeface="+mj-cs"/>
              </a:rPr>
              <a:t>چربی خون و فشار خون </a:t>
            </a:r>
            <a:r>
              <a:rPr lang="fa-IR" sz="2000" dirty="0" smtClean="0">
                <a:latin typeface="Adobe Arabic" pitchFamily="18" charset="-78"/>
                <a:cs typeface="+mj-cs"/>
              </a:rPr>
              <a:t>با مصرف میوه و سبزیجات</a:t>
            </a:r>
            <a:endParaRPr lang="ar-SA" sz="2000" dirty="0">
              <a:latin typeface="Adobe Arabic" pitchFamily="18" charset="-78"/>
              <a:cs typeface="+mj-cs"/>
            </a:endParaRPr>
          </a:p>
          <a:p>
            <a:pPr algn="just" rtl="1">
              <a:lnSpc>
                <a:spcPct val="150000"/>
              </a:lnSpc>
            </a:pPr>
            <a:r>
              <a:rPr lang="fa-IR" altLang="en-US" sz="2000" dirty="0" smtClean="0">
                <a:latin typeface="Adobe Arabic" pitchFamily="18" charset="-78"/>
                <a:cs typeface="+mj-cs"/>
              </a:rPr>
              <a:t>اثرات </a:t>
            </a:r>
            <a:r>
              <a:rPr lang="ar-SA" altLang="en-US" sz="2000" b="1" dirty="0" smtClean="0">
                <a:latin typeface="Adobe Arabic" pitchFamily="18" charset="-78"/>
                <a:cs typeface="+mj-cs"/>
              </a:rPr>
              <a:t>فیب</a:t>
            </a:r>
            <a:r>
              <a:rPr lang="fa-IR" altLang="en-US" sz="2000" b="1" dirty="0" smtClean="0">
                <a:latin typeface="Adobe Arabic" pitchFamily="18" charset="-78"/>
                <a:cs typeface="+mj-cs"/>
              </a:rPr>
              <a:t>ر</a:t>
            </a:r>
            <a:r>
              <a:rPr lang="ar-SA" altLang="en-US" sz="2000" b="1" dirty="0" smtClean="0">
                <a:latin typeface="Adobe Arabic" pitchFamily="18" charset="-78"/>
                <a:cs typeface="+mj-cs"/>
              </a:rPr>
              <a:t>غذایی </a:t>
            </a:r>
            <a:r>
              <a:rPr lang="fa-IR" altLang="en-US" sz="2000" dirty="0" smtClean="0">
                <a:latin typeface="Adobe Arabic" pitchFamily="18" charset="-78"/>
                <a:cs typeface="+mj-cs"/>
              </a:rPr>
              <a:t>بر سلامت، </a:t>
            </a:r>
            <a:r>
              <a:rPr lang="ar-SA" altLang="en-US" sz="2000" dirty="0" smtClean="0">
                <a:latin typeface="Adobe Arabic" pitchFamily="18" charset="-78"/>
                <a:cs typeface="+mj-cs"/>
              </a:rPr>
              <a:t>منابع گیاهی</a:t>
            </a:r>
            <a:r>
              <a:rPr lang="fa-IR" altLang="en-US" sz="2000" dirty="0" smtClean="0">
                <a:latin typeface="Adobe Arabic" pitchFamily="18" charset="-78"/>
                <a:cs typeface="+mj-cs"/>
              </a:rPr>
              <a:t>:</a:t>
            </a:r>
            <a:r>
              <a:rPr lang="ar-SA" altLang="en-US" sz="2000" dirty="0" smtClean="0">
                <a:latin typeface="Adobe Arabic" pitchFamily="18" charset="-78"/>
                <a:cs typeface="+mj-cs"/>
              </a:rPr>
              <a:t> انواع </a:t>
            </a:r>
            <a:r>
              <a:rPr lang="ar-SA" altLang="en-US" sz="2000" dirty="0">
                <a:latin typeface="Adobe Arabic" pitchFamily="18" charset="-78"/>
                <a:cs typeface="+mj-cs"/>
              </a:rPr>
              <a:t>سبزیها ، حبوبات ، غلات سبوس دار و میوه ها بخصوص با پوست </a:t>
            </a:r>
            <a:endParaRPr lang="fa-IR" altLang="en-US" sz="2000" dirty="0">
              <a:latin typeface="Adobe Arabic" pitchFamily="18" charset="-78"/>
              <a:cs typeface="+mj-cs"/>
            </a:endParaRPr>
          </a:p>
          <a:p>
            <a:pPr algn="just" rtl="1">
              <a:lnSpc>
                <a:spcPct val="150000"/>
              </a:lnSpc>
            </a:pPr>
            <a:r>
              <a:rPr lang="ar-SA" altLang="en-US" sz="2000" dirty="0" smtClean="0">
                <a:latin typeface="Adobe Arabic" pitchFamily="18" charset="-78"/>
                <a:cs typeface="+mj-cs"/>
              </a:rPr>
              <a:t> </a:t>
            </a:r>
            <a:r>
              <a:rPr lang="ar-SA" altLang="en-US" sz="2000" b="1" dirty="0">
                <a:latin typeface="Adobe Arabic" pitchFamily="18" charset="-78"/>
                <a:cs typeface="+mj-cs"/>
              </a:rPr>
              <a:t>پایین </a:t>
            </a:r>
            <a:r>
              <a:rPr lang="fa-IR" altLang="en-US" sz="2000" b="1" dirty="0" smtClean="0">
                <a:latin typeface="Adobe Arabic" pitchFamily="18" charset="-78"/>
                <a:cs typeface="+mj-cs"/>
              </a:rPr>
              <a:t>آم</a:t>
            </a:r>
            <a:r>
              <a:rPr lang="ar-SA" altLang="en-US" sz="2000" b="1" dirty="0" smtClean="0">
                <a:latin typeface="Adobe Arabic" pitchFamily="18" charset="-78"/>
                <a:cs typeface="+mj-cs"/>
              </a:rPr>
              <a:t>دن </a:t>
            </a:r>
            <a:r>
              <a:rPr lang="ar-SA" altLang="en-US" sz="2000" b="1" dirty="0">
                <a:latin typeface="Adobe Arabic" pitchFamily="18" charset="-78"/>
                <a:cs typeface="+mj-cs"/>
              </a:rPr>
              <a:t>کلسترول خون </a:t>
            </a:r>
            <a:r>
              <a:rPr lang="ar-SA" altLang="en-US" sz="2000" dirty="0">
                <a:latin typeface="Adobe Arabic" pitchFamily="18" charset="-78"/>
                <a:cs typeface="+mj-cs"/>
              </a:rPr>
              <a:t>و در نتیجه جلوگیری از بروز عوارض قلبی - عروقی و حفظ سلامت قلب </a:t>
            </a:r>
            <a:endParaRPr lang="fa-IR" altLang="en-US" sz="2000" dirty="0" smtClean="0">
              <a:latin typeface="Adobe Arabic" pitchFamily="18" charset="-78"/>
              <a:cs typeface="+mj-cs"/>
            </a:endParaRPr>
          </a:p>
          <a:p>
            <a:pPr algn="just" rtl="1">
              <a:lnSpc>
                <a:spcPct val="150000"/>
              </a:lnSpc>
            </a:pPr>
            <a:r>
              <a:rPr lang="fa-IR" altLang="en-US" sz="2000" b="1" dirty="0" smtClean="0">
                <a:latin typeface="Adobe Arabic" pitchFamily="18" charset="-78"/>
                <a:cs typeface="+mj-cs"/>
              </a:rPr>
              <a:t>کنترل قند خون </a:t>
            </a:r>
            <a:r>
              <a:rPr lang="fa-IR" altLang="en-US" sz="2000" dirty="0" smtClean="0">
                <a:latin typeface="Adobe Arabic" pitchFamily="18" charset="-78"/>
                <a:cs typeface="+mj-cs"/>
              </a:rPr>
              <a:t>با مصرف فیبر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2000" dirty="0" smtClean="0">
                <a:latin typeface="Adobe Arabic" pitchFamily="18" charset="-78"/>
                <a:cs typeface="+mj-cs"/>
              </a:rPr>
              <a:t>پیشگیری از </a:t>
            </a:r>
            <a:r>
              <a:rPr lang="fa-IR" altLang="en-US" sz="2000" b="1" dirty="0" smtClean="0">
                <a:latin typeface="Adobe Arabic" pitchFamily="18" charset="-78"/>
                <a:cs typeface="+mj-cs"/>
              </a:rPr>
              <a:t>چاقی</a:t>
            </a:r>
            <a:endParaRPr lang="fa-IR" altLang="en-US" sz="2000" b="1" dirty="0">
              <a:latin typeface="Adobe Arabic" pitchFamily="18" charset="-78"/>
              <a:cs typeface="+mj-cs"/>
            </a:endParaRPr>
          </a:p>
          <a:p>
            <a:pPr algn="just" rtl="1">
              <a:lnSpc>
                <a:spcPct val="150000"/>
              </a:lnSpc>
            </a:pPr>
            <a:endParaRPr lang="fa-IR" sz="2000" dirty="0" smtClean="0">
              <a:latin typeface="Adobe Arabic" pitchFamily="18" charset="-78"/>
              <a:cs typeface="Adobe Arabic" pitchFamily="18" charset="-78"/>
            </a:endParaRPr>
          </a:p>
          <a:p>
            <a:pPr algn="just" rtl="1">
              <a:lnSpc>
                <a:spcPct val="150000"/>
              </a:lnSpc>
            </a:pPr>
            <a:endParaRPr lang="en-US" sz="20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2213" y="884856"/>
            <a:ext cx="6229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افزایش مصرف میوه و </a:t>
            </a:r>
            <a:r>
              <a:rPr lang="ar-SA" sz="40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سبزی</a:t>
            </a:r>
            <a:r>
              <a:rPr lang="fa-IR" sz="40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 و فیبر</a:t>
            </a:r>
            <a:endParaRPr lang="ar-SA" sz="4000" b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9" y="1793631"/>
            <a:ext cx="4571135" cy="39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2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9" y="1934308"/>
            <a:ext cx="7731579" cy="2956099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en-US" altLang="en-US" sz="2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 </a:t>
            </a:r>
            <a:r>
              <a:rPr lang="ar-SA" altLang="en-US" sz="2000" dirty="0" smtClean="0">
                <a:latin typeface="Adobe Arabic" pitchFamily="18" charset="-78"/>
                <a:cs typeface="Adobe Arabic" pitchFamily="18" charset="-78"/>
              </a:rPr>
              <a:t>قندها </a:t>
            </a:r>
            <a:r>
              <a:rPr lang="ar-SA" altLang="en-US" sz="2000" dirty="0">
                <a:latin typeface="Adobe Arabic" pitchFamily="18" charset="-78"/>
                <a:cs typeface="Adobe Arabic" pitchFamily="18" charset="-78"/>
              </a:rPr>
              <a:t>هم مانند چربی ها در صورتی که بیشتر از میزان مورد نیاز مصرف شوند موجب اضافه وزن،‌ چاقی،‌ افزایش فشارخون و چربی خون می‌شوند</a:t>
            </a:r>
            <a:r>
              <a:rPr lang="ar-SA" altLang="en-US" sz="2000" dirty="0" smtClean="0">
                <a:latin typeface="Adobe Arabic" pitchFamily="18" charset="-78"/>
                <a:cs typeface="Adobe Arabic" pitchFamily="18" charset="-78"/>
              </a:rPr>
              <a:t>.</a:t>
            </a:r>
            <a:r>
              <a:rPr lang="fa-IR" altLang="en-US" sz="2000" dirty="0" smtClean="0">
                <a:latin typeface="Adobe Arabic" pitchFamily="18" charset="-78"/>
                <a:cs typeface="Adobe Arabic" pitchFamily="18" charset="-78"/>
              </a:rPr>
              <a:t> </a:t>
            </a:r>
            <a:endParaRPr lang="fa-IR" altLang="en-US" sz="2000" dirty="0">
              <a:latin typeface="Adobe Arabic" pitchFamily="18" charset="-78"/>
              <a:cs typeface="Adobe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altLang="en-US" sz="2000" dirty="0" smtClean="0">
                <a:latin typeface="Adobe Arabic" pitchFamily="18" charset="-78"/>
                <a:cs typeface="Adobe Arabic" pitchFamily="18" charset="-78"/>
              </a:rPr>
              <a:t>کاهش </a:t>
            </a:r>
            <a:r>
              <a:rPr lang="ar-SA" altLang="en-US" sz="2000" dirty="0" smtClean="0">
                <a:latin typeface="Adobe Arabic" pitchFamily="18" charset="-78"/>
                <a:cs typeface="Adobe Arabic" pitchFamily="18" charset="-78"/>
              </a:rPr>
              <a:t>مصرف </a:t>
            </a:r>
            <a:r>
              <a:rPr lang="ar-SA" altLang="en-US" sz="2000" dirty="0">
                <a:latin typeface="Adobe Arabic" pitchFamily="18" charset="-78"/>
                <a:cs typeface="Adobe Arabic" pitchFamily="18" charset="-78"/>
              </a:rPr>
              <a:t>مواد قندی و نشاسته ای مانند برنج،‌ ماکارونی،‌ شیرینی،‌ شکلات،‌ مربا،‌ عسل و نوشابه ها </a:t>
            </a:r>
            <a:endParaRPr lang="fa-IR" altLang="en-US" sz="2000" dirty="0" smtClean="0">
              <a:latin typeface="Adobe Arabic" pitchFamily="18" charset="-78"/>
              <a:cs typeface="Adobe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altLang="en-US" sz="2000" dirty="0">
                <a:latin typeface="Adobe Arabic" pitchFamily="18" charset="-78"/>
                <a:cs typeface="Adobe Arabic" pitchFamily="18" charset="-78"/>
              </a:rPr>
              <a:t>رژیم های غذایی غنی از نظر قند ها به صورت مخفیانه چربی ذخیره کرده و دور کمر را افزایش داده و باعث شیوع چاقی می شود.</a:t>
            </a:r>
          </a:p>
          <a:p>
            <a:pPr algn="just" rtl="1">
              <a:lnSpc>
                <a:spcPct val="150000"/>
              </a:lnSpc>
            </a:pPr>
            <a:endParaRPr lang="en-US" altLang="en-US" sz="2000" dirty="0">
              <a:latin typeface="Adobe Arabic" pitchFamily="18" charset="-78"/>
              <a:cs typeface="Adobe Arabic" pitchFamily="18" charset="-78"/>
            </a:endParaRPr>
          </a:p>
          <a:p>
            <a:pPr algn="just"/>
            <a:endParaRPr lang="en-US" sz="20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6" name="Picture 2" descr="E:\1.Omid Health Club\Alavian-General Population Seminars\404202_Wcxepu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371" y="1071563"/>
            <a:ext cx="2660254" cy="210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75657" y="965428"/>
            <a:ext cx="6571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altLang="en-US" sz="4000" b="1" dirty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کاهش مصرف مواد قندی و نشاسته ای</a:t>
            </a:r>
            <a:endParaRPr lang="fa-IR" altLang="en-US" sz="4000" b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71" y="3271235"/>
            <a:ext cx="2660254" cy="20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982" y="1594338"/>
            <a:ext cx="8293995" cy="2282203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کاهش مصرف گوشت قرمز به 2 بار در هفته</a:t>
            </a:r>
            <a:r>
              <a:rPr lang="fa-IR" sz="28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fa-IR" sz="28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28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افزایش مصرف گوشت سفید یعنی مرغ و ماهی </a:t>
            </a:r>
            <a:br>
              <a:rPr lang="fa-IR" sz="28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28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پرهیز از مصرف بخش های پرچربی مرغ مثل پوست و بال مرغ </a:t>
            </a:r>
            <a:r>
              <a:rPr lang="fa-IR" sz="28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fa-IR" sz="28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28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افزایش مصرف غذاهای دریایی نظیر ماهی و میگو هفته ای دو بار </a:t>
            </a:r>
            <a:r>
              <a:rPr lang="fa-IR" sz="28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fa-IR" sz="28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28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استفاده از </a:t>
            </a:r>
            <a:r>
              <a:rPr lang="fa-IR" sz="2800" dirty="0" smtClean="0">
                <a:solidFill>
                  <a:schemeClr val="tx1"/>
                </a:solidFill>
                <a:effectLst/>
                <a:latin typeface="Adobe Arabic" pitchFamily="18" charset="-78"/>
                <a:cs typeface="Adobe Arabic" pitchFamily="18" charset="-78"/>
              </a:rPr>
              <a:t>مکمل</a:t>
            </a:r>
            <a:r>
              <a:rPr lang="fa-IR" sz="28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های امگا 3 </a:t>
            </a:r>
            <a:endParaRPr lang="en-US" sz="2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70" y="3929346"/>
            <a:ext cx="3168203" cy="1943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83" y="3864817"/>
            <a:ext cx="3446585" cy="2020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631" y="996462"/>
            <a:ext cx="5884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</a:rPr>
              <a:t>مصرف مواد پروتئینی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52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764" y="1184857"/>
            <a:ext cx="10515600" cy="1803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b="1" dirty="0">
                <a:solidFill>
                  <a:srgbClr val="4C216D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ورزش و بدن </a:t>
            </a:r>
            <a:r>
              <a:rPr lang="ar-SA" sz="8000" b="1" dirty="0" smtClean="0">
                <a:solidFill>
                  <a:srgbClr val="4C216D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سالم</a:t>
            </a:r>
            <a:endParaRPr lang="en-US" sz="8000" b="1" dirty="0">
              <a:solidFill>
                <a:srgbClr val="4C216D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21" y="2756079"/>
            <a:ext cx="4997003" cy="3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77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6074"/>
            <a:ext cx="10515600" cy="3335628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ar-S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روزانه </a:t>
            </a:r>
            <a:r>
              <a:rPr lang="ar-S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حداقل 30 دقیقه پیاده روی با شدت </a:t>
            </a:r>
            <a:r>
              <a:rPr lang="ar-S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متوسط  </a:t>
            </a:r>
            <a:endParaRPr lang="fa-I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</a:pPr>
            <a:r>
              <a:rPr lang="fa-IR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مشورت</a:t>
            </a:r>
            <a:r>
              <a:rPr lang="ar-S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با پزشک خود در مورد نوع و میزان فعالیت ورزشی </a:t>
            </a:r>
            <a:endParaRPr lang="fa-I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</a:pPr>
            <a:r>
              <a:rPr lang="ar-S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بهبود </a:t>
            </a:r>
            <a:r>
              <a:rPr lang="ar-SA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عملکرد سیستم قلب و عروق،‌ کاهش چربی و فشار </a:t>
            </a:r>
            <a:r>
              <a:rPr lang="ar-SA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خون</a:t>
            </a:r>
            <a:endParaRPr lang="fa-IR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مقابله با استرس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92" y="1004552"/>
            <a:ext cx="10515600" cy="927279"/>
          </a:xfrm>
        </p:spPr>
        <p:txBody>
          <a:bodyPr>
            <a:normAutofit/>
          </a:bodyPr>
          <a:lstStyle/>
          <a:p>
            <a:pPr algn="ctr"/>
            <a:r>
              <a:rPr lang="ar-SA" altLang="en-US" sz="40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بی تحرک</a:t>
            </a:r>
            <a:r>
              <a:rPr lang="fa-IR" altLang="en-US" sz="40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ی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3" y="1946031"/>
            <a:ext cx="3839720" cy="385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5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.Omid Health Club\Slides for Virtual space\Telegram can help us!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6767" y="1694068"/>
            <a:ext cx="6214279" cy="444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635" y="930044"/>
            <a:ext cx="10515600" cy="833442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تلگرام به سلامت کمک می کند؟</a:t>
            </a:r>
            <a:endParaRPr lang="en-US" sz="4000" b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583" y="2211375"/>
            <a:ext cx="31810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</a:rPr>
              <a:t>کانال تلگرامی باشگاه سلامتی امید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fa-IR" sz="2000" dirty="0" smtClean="0">
              <a:solidFill>
                <a:prstClr val="black"/>
              </a:solidFill>
            </a:endParaRPr>
          </a:p>
          <a:p>
            <a:pPr algn="ctr"/>
            <a:r>
              <a:rPr lang="fa-IR" sz="2000" b="1" dirty="0" smtClean="0">
                <a:solidFill>
                  <a:prstClr val="black"/>
                </a:solidFill>
              </a:rPr>
              <a:t>@</a:t>
            </a:r>
            <a:r>
              <a:rPr lang="en-US" sz="2000" b="1" dirty="0" err="1" smtClean="0">
                <a:solidFill>
                  <a:prstClr val="black"/>
                </a:solidFill>
              </a:rPr>
              <a:t>hopehealthclub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95" y="4086282"/>
            <a:ext cx="2247619" cy="15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00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.Omid Health Club\816202316_1088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392" y="1597048"/>
            <a:ext cx="4031087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3943"/>
            <a:ext cx="10972800" cy="991673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تبلیغات غلط ماهواره ای!!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2142" y="968829"/>
            <a:ext cx="3918857" cy="3039836"/>
          </a:xfrm>
        </p:spPr>
      </p:pic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458988" y="4285796"/>
            <a:ext cx="10515600" cy="17930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شما می توانید از سایتهای ذیل اطلاعات بیشتری دریافت کنید</a:t>
            </a:r>
            <a:br>
              <a:rPr lang="fa-IR" sz="28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en-US" sz="28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  <a:hlinkClick r:id="rId3"/>
              </a:rPr>
              <a:t>www.meldcenter.com</a:t>
            </a:r>
            <a:r>
              <a:rPr lang="en-US" sz="28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fa-IR" sz="28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en-US" sz="28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  <a:hlinkClick r:id="rId4"/>
              </a:rPr>
              <a:t>www.hopehealthclub.com</a:t>
            </a:r>
            <a:endParaRPr lang="en-US" sz="2800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9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262979"/>
          </a:xfrm>
        </p:spPr>
        <p:txBody>
          <a:bodyPr>
            <a:normAutofit fontScale="92500" lnSpcReduction="10000"/>
          </a:bodyPr>
          <a:lstStyle/>
          <a:p>
            <a:pPr algn="r" rtl="1"/>
            <a:endParaRPr lang="fa-IR" dirty="0" smtClean="0"/>
          </a:p>
          <a:p>
            <a:pPr algn="r" rtl="1"/>
            <a:r>
              <a:rPr lang="fa-IR" b="1" dirty="0" smtClean="0"/>
              <a:t>هپاتیت</a:t>
            </a:r>
            <a:r>
              <a:rPr lang="fa-IR" dirty="0" smtClean="0"/>
              <a:t> به معنای </a:t>
            </a:r>
            <a:r>
              <a:rPr lang="fa-IR" b="1" dirty="0" smtClean="0"/>
              <a:t>«التهاب و ورم کبدی» </a:t>
            </a:r>
            <a:r>
              <a:rPr lang="fa-IR" dirty="0" smtClean="0"/>
              <a:t>می باشد که به آن یرقان نیز میگویند. مهمترین عوامل ایجاد کننده این بیماری ویروس ها هستند.</a:t>
            </a:r>
          </a:p>
          <a:p>
            <a:pPr algn="r" rtl="1"/>
            <a:endParaRPr lang="fa-IR" dirty="0"/>
          </a:p>
          <a:p>
            <a:pPr algn="r" rtl="1"/>
            <a:r>
              <a:rPr lang="fa-IR" b="1" dirty="0" smtClean="0"/>
              <a:t>انواع هپاتیت اعم از:</a:t>
            </a:r>
          </a:p>
          <a:p>
            <a:pPr algn="r" rtl="1">
              <a:lnSpc>
                <a:spcPct val="110000"/>
              </a:lnSpc>
            </a:pPr>
            <a:r>
              <a:rPr lang="fa-IR" dirty="0" smtClean="0"/>
              <a:t>هپاتیت آ</a:t>
            </a:r>
          </a:p>
          <a:p>
            <a:pPr algn="r" rtl="1">
              <a:lnSpc>
                <a:spcPct val="110000"/>
              </a:lnSpc>
            </a:pPr>
            <a:r>
              <a:rPr lang="fa-IR" dirty="0" smtClean="0"/>
              <a:t>هپاتیت بی</a:t>
            </a:r>
          </a:p>
          <a:p>
            <a:pPr algn="r" rtl="1">
              <a:lnSpc>
                <a:spcPct val="110000"/>
              </a:lnSpc>
            </a:pPr>
            <a:r>
              <a:rPr lang="fa-IR" dirty="0" smtClean="0"/>
              <a:t>هپاتیت سی</a:t>
            </a:r>
          </a:p>
          <a:p>
            <a:pPr algn="r" rtl="1">
              <a:lnSpc>
                <a:spcPct val="110000"/>
              </a:lnSpc>
            </a:pPr>
            <a:r>
              <a:rPr lang="fa-IR" dirty="0" smtClean="0"/>
              <a:t>هپاتیت دی</a:t>
            </a:r>
          </a:p>
          <a:p>
            <a:pPr algn="r" rtl="1">
              <a:lnSpc>
                <a:spcPct val="110000"/>
              </a:lnSpc>
            </a:pPr>
            <a:r>
              <a:rPr lang="fa-IR" dirty="0" smtClean="0"/>
              <a:t>هپاتیت ایی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02676"/>
            <a:ext cx="10972800" cy="514961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هپاتیت چیست و انواع آن کدامند؟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9" y="2625969"/>
            <a:ext cx="5955323" cy="32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3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44308" y="1481329"/>
            <a:ext cx="5838092" cy="4525963"/>
          </a:xfrm>
        </p:spPr>
        <p:txBody>
          <a:bodyPr>
            <a:normAutofit/>
          </a:bodyPr>
          <a:lstStyle/>
          <a:p>
            <a:pPr algn="r" rtl="1"/>
            <a:endParaRPr lang="fa-IR" dirty="0" smtClean="0"/>
          </a:p>
          <a:p>
            <a:pPr algn="just" rtl="1"/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اکثر مواقع بدون علامت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/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بی اشتهایی</a:t>
            </a:r>
          </a:p>
          <a:p>
            <a:pPr algn="just" rtl="1"/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ضعف و بی حالی</a:t>
            </a:r>
          </a:p>
          <a:p>
            <a:pPr algn="just" rtl="1"/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احساس کسالت و تیره شدن ادرار </a:t>
            </a:r>
          </a:p>
          <a:p>
            <a:pPr algn="just" rtl="1"/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کم رنگ شدن مدفوع </a:t>
            </a:r>
          </a:p>
          <a:p>
            <a:pPr algn="just" rtl="1"/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خارش </a:t>
            </a:r>
          </a:p>
          <a:p>
            <a:pPr algn="just" rtl="1"/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سردرد </a:t>
            </a:r>
          </a:p>
          <a:p>
            <a:pPr algn="just" rtl="1"/>
            <a:r>
              <a:rPr lang="fa-I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یک حالت یرقان شدید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820614"/>
            <a:ext cx="10972800" cy="597023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علائم و نشانه های هپاتیت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4" y="1828800"/>
            <a:ext cx="5662247" cy="39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56338" y="644769"/>
            <a:ext cx="8147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fa-IR" sz="2400" dirty="0" smtClean="0">
              <a:latin typeface="Adobe Arabic" pitchFamily="18" charset="-78"/>
              <a:cs typeface="Adobe Arabic" pitchFamily="18" charset="-78"/>
            </a:endParaRPr>
          </a:p>
          <a:p>
            <a:pPr algn="r">
              <a:lnSpc>
                <a:spcPct val="150000"/>
              </a:lnSpc>
            </a:pPr>
            <a:endParaRPr lang="en-US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1999"/>
            <a:ext cx="10972800" cy="772869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 هپاتیت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«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سی»</a:t>
            </a:r>
            <a:endParaRPr lang="en-US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908" y="2039815"/>
            <a:ext cx="7022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HCV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HCV RNA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23" y="3223845"/>
            <a:ext cx="6365631" cy="2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68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9876" y="1481329"/>
            <a:ext cx="6412523" cy="4525963"/>
          </a:xfrm>
        </p:spPr>
        <p:txBody>
          <a:bodyPr>
            <a:normAutofit/>
          </a:bodyPr>
          <a:lstStyle/>
          <a:p>
            <a:pPr algn="just" rtl="1"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855784"/>
            <a:ext cx="10972800" cy="69166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راه های انتقال هپاتیت «سی»</a:t>
            </a:r>
            <a:endParaRPr lang="en-US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9" y="1852244"/>
            <a:ext cx="7244862" cy="399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3" y="1922585"/>
            <a:ext cx="7057292" cy="40092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820614"/>
            <a:ext cx="10972800" cy="597023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تزریق نامطمئن</a:t>
            </a:r>
            <a:endParaRPr lang="en-US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924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24" y="1584875"/>
            <a:ext cx="6940062" cy="43001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79938"/>
            <a:ext cx="10972800" cy="7377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حجامت غیر بهداشتی</a:t>
            </a:r>
            <a:endParaRPr lang="en-US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128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10695</TotalTime>
  <Words>1490</Words>
  <Application>Microsoft Office PowerPoint</Application>
  <PresentationFormat>Custom</PresentationFormat>
  <Paragraphs>198</Paragraphs>
  <Slides>39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Concourse</vt:lpstr>
      <vt:lpstr>کبد و سلامتی هپاتیت های ویروسی  تغذیه سالم  ورزش و بدن سالم </vt:lpstr>
      <vt:lpstr>PowerPoint Presentation</vt:lpstr>
      <vt:lpstr>اعمال کبد</vt:lpstr>
      <vt:lpstr>هپاتیت چیست و انواع آن کدامند؟</vt:lpstr>
      <vt:lpstr>علائم و نشانه های هپاتیت</vt:lpstr>
      <vt:lpstr> هپاتیت «سی»</vt:lpstr>
      <vt:lpstr>راه های انتقال هپاتیت «سی»</vt:lpstr>
      <vt:lpstr>تزریق نامطمئن</vt:lpstr>
      <vt:lpstr>حجامت غیر بهداشتی</vt:lpstr>
      <vt:lpstr>تزریق خون قبل از سال 1375</vt:lpstr>
      <vt:lpstr>قمه زدن</vt:lpstr>
      <vt:lpstr>عدم رعایت بهداشت در آرایشگاه ها</vt:lpstr>
      <vt:lpstr>هپاتیت «سی» از راه های زیر منتقل نمیشود</vt:lpstr>
      <vt:lpstr>درمان هپاتیت «سی»</vt:lpstr>
      <vt:lpstr> هپاتیت «بی»</vt:lpstr>
      <vt:lpstr>انتقال هپاتیت «بی»</vt:lpstr>
      <vt:lpstr>واکسیناسیون نوزادان</vt:lpstr>
      <vt:lpstr>ازدواج</vt:lpstr>
      <vt:lpstr> شیوع 40 درصدی کبد چرب در کشور</vt:lpstr>
      <vt:lpstr>علل و بیماری های همراه با کبد چرب</vt:lpstr>
      <vt:lpstr>الکل چگونه به کبد آسیب میرساند؟</vt:lpstr>
      <vt:lpstr>چاقی و کبد چرب</vt:lpstr>
      <vt:lpstr>دیابت نهفته در کمین است</vt:lpstr>
      <vt:lpstr>عوارض کبدی داروهای آنابولیزان</vt:lpstr>
      <vt:lpstr>تشخیص کبد چرب</vt:lpstr>
      <vt:lpstr>مراقب کودکان خود باشیم!</vt:lpstr>
      <vt:lpstr>مصرف مواد مخدر و لاغری</vt:lpstr>
      <vt:lpstr>سیگار و قلیان  </vt:lpstr>
      <vt:lpstr>PowerPoint Presentation</vt:lpstr>
      <vt:lpstr> تغذیه سالم </vt:lpstr>
      <vt:lpstr>PowerPoint Presentation</vt:lpstr>
      <vt:lpstr>PowerPoint Presentation</vt:lpstr>
      <vt:lpstr>PowerPoint Presentation</vt:lpstr>
      <vt:lpstr>کاهش مصرف گوشت قرمز به 2 بار در هفته افزایش مصرف گوشت سفید یعنی مرغ و ماهی  پرهیز از مصرف بخش های پرچربی مرغ مثل پوست و بال مرغ  افزایش مصرف غذاهای دریایی نظیر ماهی و میگو هفته ای دو بار  استفاده از مکمل های امگا 3 </vt:lpstr>
      <vt:lpstr>PowerPoint Presentation</vt:lpstr>
      <vt:lpstr>بی تحرکی</vt:lpstr>
      <vt:lpstr>تلگرام به سلامت کمک می کند؟</vt:lpstr>
      <vt:lpstr>تبلیغات غلط ماهواره ای!!</vt:lpstr>
      <vt:lpstr>شما می توانید از سایتهای ذیل اطلاعات بیشتری دریافت کنید www.meldcenter.com  www.hopehealthclub.com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</dc:title>
  <dc:creator>Sia</dc:creator>
  <cp:lastModifiedBy>asus</cp:lastModifiedBy>
  <cp:revision>238</cp:revision>
  <dcterms:created xsi:type="dcterms:W3CDTF">2015-05-09T04:49:30Z</dcterms:created>
  <dcterms:modified xsi:type="dcterms:W3CDTF">2017-07-29T07:24:30Z</dcterms:modified>
</cp:coreProperties>
</file>